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1"/>
  </p:notesMasterIdLst>
  <p:sldIdLst>
    <p:sldId id="307" r:id="rId2"/>
    <p:sldId id="328" r:id="rId3"/>
    <p:sldId id="326" r:id="rId4"/>
    <p:sldId id="311" r:id="rId5"/>
    <p:sldId id="327" r:id="rId6"/>
    <p:sldId id="310" r:id="rId7"/>
    <p:sldId id="332" r:id="rId8"/>
    <p:sldId id="315" r:id="rId9"/>
    <p:sldId id="337" r:id="rId10"/>
    <p:sldId id="333" r:id="rId11"/>
    <p:sldId id="312" r:id="rId12"/>
    <p:sldId id="339" r:id="rId13"/>
    <p:sldId id="313" r:id="rId14"/>
    <p:sldId id="316" r:id="rId15"/>
    <p:sldId id="334" r:id="rId16"/>
    <p:sldId id="336" r:id="rId17"/>
    <p:sldId id="335" r:id="rId18"/>
    <p:sldId id="338" r:id="rId19"/>
    <p:sldId id="323" r:id="rId20"/>
    <p:sldId id="320" r:id="rId21"/>
    <p:sldId id="321" r:id="rId22"/>
    <p:sldId id="322" r:id="rId23"/>
    <p:sldId id="305" r:id="rId24"/>
    <p:sldId id="318" r:id="rId25"/>
    <p:sldId id="319" r:id="rId26"/>
    <p:sldId id="306" r:id="rId27"/>
    <p:sldId id="324" r:id="rId28"/>
    <p:sldId id="314" r:id="rId29"/>
    <p:sldId id="30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CF"/>
    <a:srgbClr val="C41A16"/>
    <a:srgbClr val="FBE5D6"/>
    <a:srgbClr val="50E6AD"/>
    <a:srgbClr val="FF8000"/>
    <a:srgbClr val="73E6BA"/>
    <a:srgbClr val="D1E6DE"/>
    <a:srgbClr val="00A153"/>
    <a:srgbClr val="F6AF2A"/>
    <a:srgbClr val="BF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3"/>
    <p:restoredTop sz="97869"/>
  </p:normalViewPr>
  <p:slideViewPr>
    <p:cSldViewPr snapToGrid="0" snapToObjects="1">
      <p:cViewPr varScale="1">
        <p:scale>
          <a:sx n="297" d="100"/>
          <a:sy n="297" d="100"/>
        </p:scale>
        <p:origin x="1232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FB2-D363-CA48-AF16-F83DF2007517}" type="datetimeFigureOut">
              <a:rPr lang="en-NL" smtClean="0"/>
              <a:t>2/3/26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33BA-EE5F-7441-8D12-1A4ADC5340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345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68AD-154D-DD40-1C5A-854CC836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2EDDB-790E-CA30-DEC1-1301E3A8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DAB1-A68B-B936-C800-419599A2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89AE-6FF3-775A-48C1-EE293335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349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24D1-AD0E-F0B8-0F83-589D7E7A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C68E-EA77-46F5-EF84-A52963304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EA137-FE7F-4432-A039-6333D3C0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6D0-9AC7-1716-B5A4-A4730DF3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08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5FFC-3DBD-3806-055D-B40C462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C07B4-5E9F-CB58-9B4F-5D7F14174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8C586-98B4-429C-4A06-0F26D326C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442D0-EB97-8115-7DE2-D0EF505F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573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C9D8-FCA9-A38E-F14B-D713CC60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5FAA6-6B2C-F2C7-E17F-6EBC74120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B7546-0843-3FAA-F1A7-BE75159E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C7B8-AD7B-6DF4-542F-202B784A9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816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37AA-8081-8AFF-142F-C35B1094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8AF60-642E-F41A-C238-BD63A3528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47E0-075E-8E3E-2077-A15858645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5178-1D8F-85E2-4C68-3DE2C4553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51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89FF-B425-BEBE-EA5A-1D2B5F0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74EF7-8484-3A4F-17C1-922F5A78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19AB8-644A-FF3D-F4D4-C7FD91859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6E8-CFCF-C834-9AF9-AE52D46F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803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DB2C-015E-D11F-8DE0-B36AA2FD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A1B9-665E-BE8C-2BC9-E0671E0F9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D24AA-D59B-5FEF-571E-22F8C66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FFF37-5638-0D89-90D6-4E94E409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61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5424-E338-B451-EEDC-8CED1615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7151B-0662-7D80-D727-1DEE537A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4DE8-97A1-8CE7-86EF-46D78092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5DC4E-334F-6B31-059D-06E424D4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29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D8CC-A2B5-E141-F171-B9228ED1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B085-5BAB-1CD1-B0D4-4DF12A91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B7FB8-2511-3B07-8129-34A4AEAB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43986-6FC7-F425-E0E9-563E7A67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C296-D149-ABD6-3C25-1845680F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476-BC63-D995-DAE7-8621983AE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3BD65-049E-7057-C70D-CC1C172D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4716-6449-1371-A20A-63464164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42FB-35D2-10EB-A0DD-0FCD44EA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0F06-FC28-2595-9D71-538792A84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609B1-9BCC-A49B-5AA8-CCA455AF7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2AD-B255-B2A3-7D5E-60AA4571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94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66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87739-52F2-88A2-1DD4-F43CF1EFE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264FB-4B7C-85F8-96C1-F3FF220B9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7CAD6-42C7-2AC5-E6CA-1B270F745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0E63-5A49-0796-1B0A-1FBFD47D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A33BA-EE5F-7441-8D12-1A4ADC53401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87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EC2172-63CF-41CB-8FA2-CF896BAC4AF6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42A3B-15C4-495D-B250-83E54EBD3D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DE635F-4792-44F4-999D-A104BC6B40CD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25797-9FD8-4391-A577-7528E2A557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49009F-4358-4699-A479-217B2EB2A8C9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B58BE-2172-4AA8-9C85-09D2424D219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6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E49269-4269-4BB9-8330-2A0DC75EC565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77DBB-C2C8-45D9-9EC6-7C792BA292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0E50E-B2F0-4D5A-B749-B051C2A745C7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41F5A7-DD45-4318-83F1-5B8E56A3FF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1A959C3C-62EA-A151-1EB0-21BC50A01D71}"/>
              </a:ext>
            </a:extLst>
          </p:cNvPr>
          <p:cNvSpPr/>
          <p:nvPr userDrawn="1"/>
        </p:nvSpPr>
        <p:spPr>
          <a:xfrm>
            <a:off x="4267200" y="1585913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38AF66-A0C4-4DD4-BD08-E6936D43254E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256815-60C9-4D59-94A7-7F361E9BC7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0D5F9-7A93-4498-9A84-5F288CC14DA6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DEAD1-BEEE-4AD0-9B9D-8EB5F083FE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1242B-74C7-4CEC-95F1-7A0FBBB6B72F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387C0-D2C1-42EB-8D45-A54C393C3D5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5FE4F-FD6C-4DED-9318-31F9FF651E80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0638E-965C-41FC-99B2-DE7674121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AC88A-FD61-47AD-A71F-DAE36EB475D6}" type="datetimeFigureOut">
              <a:rPr lang="en-US" smtClean="0"/>
              <a:pPr>
                <a:defRPr/>
              </a:pPr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CDDF8-4C45-4E39-94BF-9841EB11C65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00160-9B23-455A-B664-68DA2CE0F06F}" type="datetimeFigureOut">
              <a:rPr lang="en-US" smtClean="0"/>
              <a:pPr>
                <a:defRPr/>
              </a:pPr>
              <a:t>2/3/26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0163D-C4F9-41A2-A84E-E49CB96BC9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3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50116C-1AF4-40E9-B87F-C7EBE6F05DBD}" type="datetimeFigureOut">
              <a:rPr lang="en-US" smtClean="0"/>
              <a:pPr>
                <a:defRPr/>
              </a:pPr>
              <a:t>2/3/26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7E498E2-A9D9-4283-81A2-321EF55454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inyurl.com/fchFAQn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cdegender.nl/clubs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dHamer/Photo-Club-Hub" TargetMode="External"/><Relationship Id="rId4" Type="http://schemas.openxmlformats.org/officeDocument/2006/relationships/hyperlink" Target="https://www.google.com/url?sa=t&amp;source=web&amp;rct=j&amp;opi=89978449&amp;url=https://apps.apple.com/us/app/photo-club-hub/id1178324330&amp;ved=2ahUKEwjvgJ7VqaGIAxVlybsIHWblEGUQFnoECA0QAQ&amp;usg=AOvVaw2vMoY8AGxHF1HJeQ3Vu9o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C058-FE8B-3D1B-F95D-D9ECF56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58D94E-2DD1-6D34-0DBD-6C362585B51E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tabLst>
                <a:tab pos="911225" algn="l"/>
                <a:tab pos="1195388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	De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Fotoclub</a:t>
            </a:r>
            <a:r>
              <a:rPr lang="en-US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Hub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app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400" dirty="0">
                <a:solidFill>
                  <a:schemeClr val="accent3"/>
                </a:solidFill>
              </a:rPr>
              <a:t>		</a:t>
            </a:r>
            <a:r>
              <a:rPr lang="nl-NL" sz="2400" dirty="0">
                <a:solidFill>
                  <a:schemeClr val="accent3"/>
                </a:solidFill>
              </a:rPr>
              <a:t>Portfolio’s van leden van fotoclubs</a:t>
            </a:r>
            <a:endParaRPr lang="en-US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50E69-D68C-4EAC-58A4-BC2AB17E8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087" y="1379496"/>
            <a:ext cx="4015141" cy="3688587"/>
          </a:xfrm>
          <a:prstGeom prst="rect">
            <a:avLst/>
          </a:prstGeom>
        </p:spPr>
      </p:pic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D31A6CCF-CB6C-D89A-EB8A-331435E6CEA6}"/>
              </a:ext>
            </a:extLst>
          </p:cNvPr>
          <p:cNvSpPr txBox="1">
            <a:spLocks/>
          </p:cNvSpPr>
          <p:nvPr/>
        </p:nvSpPr>
        <p:spPr bwMode="auto">
          <a:xfrm>
            <a:off x="712058" y="1594531"/>
            <a:ext cx="4243224" cy="31019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  <a:tabLst>
                <a:tab pos="4054475" algn="r"/>
              </a:tabLst>
            </a:pPr>
            <a:r>
              <a:rPr lang="nl-NL" sz="1200" dirty="0"/>
              <a:t>Eigenlijk zijn er </a:t>
            </a:r>
            <a:r>
              <a:rPr lang="nl-NL" sz="1200" dirty="0">
                <a:solidFill>
                  <a:srgbClr val="D16349"/>
                </a:solidFill>
              </a:rPr>
              <a:t>twee apps:</a:t>
            </a:r>
            <a:endParaRPr lang="nl-NL" sz="10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Web:</a:t>
            </a:r>
            <a:r>
              <a:rPr lang="nl-NL" sz="1000" dirty="0">
                <a:solidFill>
                  <a:schemeClr val="tx1"/>
                </a:solidFill>
              </a:rPr>
              <a:t> Android, Windows, Mac, laptops, mobile…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Voor Apple</a:t>
            </a:r>
            <a:r>
              <a:rPr lang="nl-NL" sz="1000" dirty="0">
                <a:solidFill>
                  <a:schemeClr val="tx1"/>
                </a:solidFill>
              </a:rPr>
              <a:t>: iPhone &amp; iPad (Apple App Store, gratis)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Ontworpen rondom</a:t>
            </a:r>
            <a:r>
              <a:rPr lang="nl-NL" sz="1200" dirty="0">
                <a:solidFill>
                  <a:srgbClr val="D16349"/>
                </a:solidFill>
              </a:rPr>
              <a:t> Fotoclub </a:t>
            </a:r>
            <a:r>
              <a:rPr lang="nl-NL" sz="1200" dirty="0"/>
              <a:t>concept </a:t>
            </a:r>
            <a:r>
              <a:rPr lang="nl-NL" sz="800" dirty="0"/>
              <a:t>(i.t.t. Instagram, </a:t>
            </a:r>
            <a:r>
              <a:rPr lang="nl-NL" sz="800" dirty="0" err="1"/>
              <a:t>Glass</a:t>
            </a:r>
            <a:r>
              <a:rPr lang="nl-NL" sz="800" dirty="0"/>
              <a:t>, 500px,…)</a:t>
            </a:r>
            <a:endParaRPr lang="nl-NL" sz="900" dirty="0"/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</a:rPr>
              <a:t>Clubs 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 Leden  Portfolio’s  Foto’s</a:t>
            </a:r>
            <a:r>
              <a:rPr lang="nl-NL" sz="1000" dirty="0"/>
              <a:t> 	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>
              <a:spcBef>
                <a:spcPts val="200"/>
              </a:spcBef>
            </a:pPr>
            <a:r>
              <a:rPr lang="nl-NL" sz="1000" dirty="0">
                <a:solidFill>
                  <a:schemeClr val="tx1"/>
                </a:solidFill>
              </a:rPr>
              <a:t>In samenwerking met </a:t>
            </a:r>
            <a:r>
              <a:rPr lang="nl-NL" sz="1000" dirty="0">
                <a:solidFill>
                  <a:srgbClr val="C00000"/>
                </a:solidFill>
              </a:rPr>
              <a:t>Fotobond Brabant-Oost </a:t>
            </a:r>
            <a:r>
              <a:rPr lang="nl-NL" sz="900" dirty="0">
                <a:solidFill>
                  <a:schemeClr val="tx1"/>
                </a:solidFill>
              </a:rPr>
              <a:t>(“</a:t>
            </a:r>
            <a:r>
              <a:rPr lang="nl-NL" sz="900" i="1" dirty="0">
                <a:solidFill>
                  <a:schemeClr val="tx1"/>
                </a:solidFill>
              </a:rPr>
              <a:t>Klik en Connect”</a:t>
            </a:r>
            <a:r>
              <a:rPr lang="nl-NL" sz="900" dirty="0">
                <a:solidFill>
                  <a:schemeClr val="tx1"/>
                </a:solidFill>
              </a:rPr>
              <a:t>)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40"/>
              </a:spcBef>
              <a:tabLst>
                <a:tab pos="4054475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Centrale</a:t>
            </a:r>
            <a:r>
              <a:rPr lang="nl-NL" sz="1000" dirty="0">
                <a:solidFill>
                  <a:schemeClr val="tx1"/>
                </a:solidFill>
              </a:rPr>
              <a:t> ingang naar geselecteerd werk van (</a:t>
            </a:r>
            <a:r>
              <a:rPr lang="nl-NL" sz="1000" dirty="0" err="1">
                <a:solidFill>
                  <a:schemeClr val="tx1"/>
                </a:solidFill>
              </a:rPr>
              <a:t>tzt</a:t>
            </a:r>
            <a:r>
              <a:rPr lang="nl-NL" sz="1000" dirty="0">
                <a:solidFill>
                  <a:schemeClr val="tx1"/>
                </a:solidFill>
              </a:rPr>
              <a:t>) 100+ clubs</a:t>
            </a:r>
            <a:r>
              <a:rPr lang="nl-NL" sz="1000" dirty="0"/>
              <a:t>	⏳</a:t>
            </a:r>
            <a:endParaRPr lang="nl-NL" sz="1000" dirty="0">
              <a:solidFill>
                <a:schemeClr val="tx1"/>
              </a:solidFill>
            </a:endParaRPr>
          </a:p>
          <a:p>
            <a:pPr marL="496888" lvl="1" indent="-158750">
              <a:spcBef>
                <a:spcPts val="200"/>
              </a:spcBef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rgbClr val="C00000"/>
                </a:solidFill>
              </a:rPr>
              <a:t>Decentraal</a:t>
            </a:r>
            <a:r>
              <a:rPr lang="nl-NL" sz="1000" dirty="0">
                <a:solidFill>
                  <a:schemeClr val="tx1"/>
                </a:solidFill>
              </a:rPr>
              <a:t> beheer van gegevens (clubs beheren de portfolio’s)	</a:t>
            </a:r>
            <a:r>
              <a:rPr lang="nl-NL" sz="1000" dirty="0"/>
              <a:t> ⏳</a:t>
            </a:r>
            <a:endParaRPr lang="nl-NL" sz="1000" dirty="0">
              <a:solidFill>
                <a:schemeClr val="tx1"/>
              </a:solidFill>
            </a:endParaRPr>
          </a:p>
          <a:p>
            <a:pPr marL="222250" indent="-158750">
              <a:spcBef>
                <a:spcPts val="1000"/>
              </a:spcBef>
            </a:pPr>
            <a:r>
              <a:rPr lang="nl-NL" sz="1200" dirty="0"/>
              <a:t>Functionaliteit</a:t>
            </a:r>
            <a:r>
              <a:rPr lang="nl-NL" sz="1200" dirty="0">
                <a:solidFill>
                  <a:srgbClr val="D16349"/>
                </a:solidFill>
              </a:rPr>
              <a:t>:</a:t>
            </a:r>
            <a:endParaRPr lang="nl-NL" sz="900" dirty="0"/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Ondersteunt ook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Persoonlijke leden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(groepje per regio)</a:t>
            </a:r>
          </a:p>
          <a:p>
            <a:pPr marL="496888" lvl="1" indent="-158750">
              <a:tabLst>
                <a:tab pos="4054475" algn="r"/>
                <a:tab pos="4110038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Fotografen vinden met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eenzelfde expertise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“panorama”, “straat”)	</a:t>
            </a:r>
            <a:r>
              <a:rPr lang="nl-NL" sz="1000" dirty="0"/>
              <a:t>⏳</a:t>
            </a:r>
            <a:endParaRPr lang="nl-NL" sz="1000" dirty="0">
              <a:solidFill>
                <a:schemeClr val="tx1"/>
              </a:solidFill>
              <a:sym typeface="Wingdings" pitchFamily="2" charset="2"/>
            </a:endParaRP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Kan web portfolio’s integreren in bestaande </a:t>
            </a:r>
            <a:r>
              <a:rPr lang="nl-NL" sz="1000" dirty="0">
                <a:solidFill>
                  <a:srgbClr val="C00000"/>
                </a:solidFill>
                <a:sym typeface="Wingdings" pitchFamily="2" charset="2"/>
              </a:rPr>
              <a:t>websites</a:t>
            </a: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(b.v. </a:t>
            </a:r>
            <a:r>
              <a:rPr lang="nl-NL" sz="800" dirty="0" err="1">
                <a:solidFill>
                  <a:schemeClr val="tx1"/>
                </a:solidFill>
                <a:sym typeface="Wingdings" pitchFamily="2" charset="2"/>
              </a:rPr>
              <a:t>WordPress</a:t>
            </a:r>
            <a:r>
              <a:rPr lang="nl-NL" sz="8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96888" lvl="1" indent="-158750"/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Er komen ≈maandelijks software updates</a:t>
            </a:r>
          </a:p>
          <a:p>
            <a:pPr marL="496888" lvl="1" indent="-158750">
              <a:tabLst>
                <a:tab pos="4054475" algn="r"/>
              </a:tabLst>
            </a:pPr>
            <a:r>
              <a:rPr lang="nl-NL" sz="1000" dirty="0">
                <a:solidFill>
                  <a:schemeClr val="tx1"/>
                </a:solidFill>
                <a:sym typeface="Wingdings" pitchFamily="2" charset="2"/>
              </a:rPr>
              <a:t>Tweetalig: Nederlands en Engels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FAA22-0171-13E8-3CC8-DAAB52BD2930}"/>
              </a:ext>
            </a:extLst>
          </p:cNvPr>
          <p:cNvSpPr txBox="1"/>
          <p:nvPr/>
        </p:nvSpPr>
        <p:spPr>
          <a:xfrm>
            <a:off x="113731" y="4804012"/>
            <a:ext cx="4114831" cy="221341"/>
          </a:xfrm>
          <a:prstGeom prst="rect">
            <a:avLst/>
          </a:prstGeom>
          <a:noFill/>
        </p:spPr>
        <p:txBody>
          <a:bodyPr wrap="none" lIns="90000" tIns="0" rIns="90000" bIns="0" rtlCol="0" anchor="ctr">
            <a:noAutofit/>
          </a:bodyPr>
          <a:lstStyle/>
          <a:p>
            <a:r>
              <a:rPr lang="en-NL" sz="1100" dirty="0">
                <a:solidFill>
                  <a:schemeClr val="bg1">
                    <a:lumMod val="65000"/>
                  </a:schemeClr>
                </a:solidFill>
              </a:rPr>
              <a:t>Peter van </a:t>
            </a:r>
            <a:r>
              <a:rPr lang="en-NL" sz="1100">
                <a:solidFill>
                  <a:schemeClr val="bg1">
                    <a:lumMod val="65000"/>
                  </a:schemeClr>
                </a:solidFill>
              </a:rPr>
              <a:t>den Hamer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vdhamer@msn.com), 23 Dec 2025</a:t>
            </a:r>
            <a:endParaRPr lang="en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E6E0FB2-B9B1-9E0B-8314-76ED6B4B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59" y="1360582"/>
            <a:ext cx="1821254" cy="36345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C4032-E621-533F-1566-A4E66D40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8" y="1360582"/>
            <a:ext cx="1821255" cy="363452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B62109-568B-1F83-7482-7ED3281D034E}"/>
              </a:ext>
            </a:extLst>
          </p:cNvPr>
          <p:cNvSpPr/>
          <p:nvPr/>
        </p:nvSpPr>
        <p:spPr>
          <a:xfrm>
            <a:off x="2514599" y="1207008"/>
            <a:ext cx="2247181" cy="283464"/>
          </a:xfrm>
          <a:prstGeom prst="wedgeRoundRectCallout">
            <a:avLst>
              <a:gd name="adj1" fmla="val 47854"/>
              <a:gd name="adj2" fmla="val 19135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⏳</a:t>
            </a:r>
            <a:r>
              <a:rPr lang="nl-NL" sz="1200" dirty="0">
                <a:solidFill>
                  <a:schemeClr val="tx1"/>
                </a:solidFill>
              </a:rPr>
              <a:t> = komen verderop op terug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8A71-0D72-C561-89ED-2A9AC8CE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895D-5947-5F06-D390-515277C4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F0F779-F592-6D21-3C6E-655A87E3F2E1}"/>
              </a:ext>
            </a:extLst>
          </p:cNvPr>
          <p:cNvSpPr/>
          <p:nvPr/>
        </p:nvSpPr>
        <p:spPr>
          <a:xfrm>
            <a:off x="6631545" y="2258095"/>
            <a:ext cx="2247181" cy="1232451"/>
          </a:xfrm>
          <a:prstGeom prst="wedgeRoundRectCallout">
            <a:avLst>
              <a:gd name="adj1" fmla="val -98075"/>
              <a:gd name="adj2" fmla="val -2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🤷 </a:t>
            </a:r>
            <a:r>
              <a:rPr lang="nl-NL" sz="1100" u="sng" dirty="0">
                <a:solidFill>
                  <a:schemeClr val="tx1"/>
                </a:solidFill>
              </a:rPr>
              <a:t>Relevantie?</a:t>
            </a:r>
            <a:endParaRPr lang="nl-NL" sz="1100" dirty="0">
              <a:solidFill>
                <a:schemeClr val="tx1"/>
              </a:solidFill>
            </a:endParaRP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Processen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Organisatie &amp; rollen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Privacy en controle over data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Data onderhoud</a:t>
            </a:r>
          </a:p>
          <a:p>
            <a:pPr marL="288925" indent="-114300"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chemeClr val="tx1"/>
                </a:solidFill>
              </a:rPr>
              <a:t>Robuustheid</a:t>
            </a:r>
          </a:p>
        </p:txBody>
      </p:sp>
    </p:spTree>
    <p:extLst>
      <p:ext uri="{BB962C8B-B14F-4D97-AF65-F5344CB8AC3E}">
        <p14:creationId xmlns:p14="http://schemas.microsoft.com/office/powerpoint/2010/main" val="26215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DE2A-94BB-4E33-00D4-E5F00807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7C19E-7768-88FB-F6F6-3907A500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" y="504321"/>
            <a:ext cx="5798096" cy="30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548E858-D765-B22B-E7D6-E14D62C2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-288" b="6192"/>
          <a:stretch/>
        </p:blipFill>
        <p:spPr>
          <a:xfrm>
            <a:off x="6678973" y="343780"/>
            <a:ext cx="2370518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2FB7-7BE2-4EC4-291D-434A31144E65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centrale </a:t>
            </a:r>
            <a:r>
              <a:rPr lang="en-US" dirty="0" err="1"/>
              <a:t>beheerders</a:t>
            </a:r>
            <a:r>
              <a:rPr lang="en-US" dirty="0"/>
              <a:t> </a:t>
            </a:r>
            <a:r>
              <a:rPr lang="en-NL"/>
              <a:t>voeg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NL"/>
              <a:t>club toe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6727-064B-A0CC-600A-1CE99C1BCDD0}"/>
              </a:ext>
            </a:extLst>
          </p:cNvPr>
          <p:cNvSpPr txBox="1"/>
          <p:nvPr/>
        </p:nvSpPr>
        <p:spPr>
          <a:xfrm>
            <a:off x="166458" y="3582879"/>
            <a:ext cx="5750765" cy="156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Clubs </a:t>
            </a:r>
            <a:r>
              <a:rPr lang="en-US" sz="1400" dirty="0" err="1"/>
              <a:t>leveren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41A16"/>
                </a:solidFill>
              </a:rPr>
              <a:t>rood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41A16"/>
                </a:solidFill>
              </a:rPr>
              <a:t>gemarkeerde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endParaRPr lang="en-US" sz="14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Alleen </a:t>
            </a:r>
            <a:r>
              <a:rPr lang="en-US" sz="1200" dirty="0" err="1"/>
              <a:t>clubnaam</a:t>
            </a:r>
            <a:r>
              <a:rPr lang="en-US" sz="1200" dirty="0"/>
              <a:t>, </a:t>
            </a:r>
            <a:r>
              <a:rPr lang="en-US" sz="1200" dirty="0" err="1"/>
              <a:t>gemeente</a:t>
            </a:r>
            <a:r>
              <a:rPr lang="en-US" sz="1200" dirty="0"/>
              <a:t> </a:t>
            </a:r>
            <a:r>
              <a:rPr lang="en-NL" sz="1200"/>
              <a:t>en </a:t>
            </a:r>
            <a:r>
              <a:rPr lang="en-US" sz="1200" dirty="0" err="1"/>
              <a:t>coördinaten</a:t>
            </a:r>
            <a:r>
              <a:rPr lang="en-US" sz="1200" dirty="0"/>
              <a:t> </a:t>
            </a:r>
            <a:r>
              <a:rPr lang="en-US" sz="1200" dirty="0" err="1"/>
              <a:t>vereist</a:t>
            </a:r>
            <a:r>
              <a:rPr lang="en-NL" sz="1200"/>
              <a:t>.</a:t>
            </a:r>
            <a:endParaRPr lang="en-US" sz="1200" dirty="0"/>
          </a:p>
          <a:p>
            <a:pPr marL="688975" lvl="1" indent="-1412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050" dirty="0">
                <a:solidFill>
                  <a:srgbClr val="1C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optional: {…}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50" dirty="0"/>
              <a:t> </a:t>
            </a:r>
            <a:r>
              <a:rPr lang="en-US" sz="1200" dirty="0" err="1"/>
              <a:t>markeert</a:t>
            </a:r>
            <a:r>
              <a:rPr lang="en-US" sz="1200" dirty="0"/>
              <a:t> </a:t>
            </a:r>
            <a:r>
              <a:rPr lang="en-US" sz="1200" dirty="0" err="1"/>
              <a:t>niet-persé-vereiste</a:t>
            </a:r>
            <a:r>
              <a:rPr lang="en-US" sz="1200" dirty="0"/>
              <a:t> info.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8975" lvl="1" indent="-141288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Centrale </a:t>
            </a:r>
            <a:r>
              <a:rPr lang="en-US" sz="1200" dirty="0" err="1"/>
              <a:t>beheerder</a:t>
            </a:r>
            <a:r>
              <a:rPr lang="en-US" sz="1200" dirty="0"/>
              <a:t> </a:t>
            </a:r>
            <a:r>
              <a:rPr lang="en-US" sz="1200" dirty="0" err="1"/>
              <a:t>doet</a:t>
            </a:r>
            <a:r>
              <a:rPr lang="en-US" sz="1200" dirty="0"/>
              <a:t> </a:t>
            </a:r>
            <a:r>
              <a:rPr lang="en-US" sz="1200" dirty="0" err="1"/>
              <a:t>alleen</a:t>
            </a:r>
            <a:r>
              <a:rPr lang="en-NL" sz="1200"/>
              <a:t> </a:t>
            </a:r>
            <a:r>
              <a:rPr lang="en-NL" sz="1200" i="1"/>
              <a:t>technische</a:t>
            </a:r>
            <a:r>
              <a:rPr lang="en-NL" sz="1200"/>
              <a:t> controle </a:t>
            </a:r>
            <a:r>
              <a:rPr lang="en-US" sz="1200" dirty="0"/>
              <a:t>(</a:t>
            </a:r>
            <a:r>
              <a:rPr lang="en-US" sz="1200" dirty="0" err="1"/>
              <a:t>niet</a:t>
            </a:r>
            <a:r>
              <a:rPr lang="en-US" sz="1200" dirty="0"/>
              <a:t> </a:t>
            </a:r>
            <a:r>
              <a:rPr lang="en-US" sz="1200" dirty="0" err="1"/>
              <a:t>inhoud</a:t>
            </a:r>
            <a:r>
              <a:rPr lang="en-US" sz="1200" dirty="0"/>
              <a:t>)</a:t>
            </a:r>
            <a:r>
              <a:rPr lang="en-NL" sz="1600"/>
              <a:t>.</a:t>
            </a:r>
            <a:endParaRPr lang="en-US" sz="16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262688" algn="r"/>
              </a:tabLst>
            </a:pPr>
            <a:r>
              <a:rPr lang="en-NL" sz="1400"/>
              <a:t>Bestand </a:t>
            </a:r>
            <a:r>
              <a:rPr lang="en-US" sz="1400" dirty="0"/>
              <a:t>met 35 </a:t>
            </a:r>
            <a:r>
              <a:rPr lang="en-US" sz="1400" dirty="0" err="1"/>
              <a:t>fotobond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+54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andere</a:t>
            </a:r>
            <a:r>
              <a:rPr lang="en-US" sz="1400" dirty="0"/>
              <a:t> clubs </a:t>
            </a:r>
            <a:r>
              <a:rPr lang="en-NL" sz="1400"/>
              <a:t>staat op een vaste </a:t>
            </a:r>
            <a:r>
              <a:rPr lang="en-NL" sz="1400" u="sng"/>
              <a:t>centrale plek</a:t>
            </a:r>
            <a:endParaRPr lang="en-NL" sz="110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/>
              <a:t>Dit </a:t>
            </a:r>
            <a:r>
              <a:rPr lang="en-US" sz="1400" dirty="0" err="1"/>
              <a:t>zijn</a:t>
            </a:r>
            <a:r>
              <a:rPr lang="en-US" sz="1400" dirty="0"/>
              <a:t> 89 clubs in </a:t>
            </a:r>
            <a:r>
              <a:rPr lang="en-US" sz="1400" dirty="0" err="1"/>
              <a:t>afdeling</a:t>
            </a:r>
            <a:r>
              <a:rPr lang="en-US" sz="1400" dirty="0"/>
              <a:t> 16 </a:t>
            </a:r>
            <a:r>
              <a:rPr lang="en-US" sz="1400" dirty="0" err="1"/>
              <a:t>en</a:t>
            </a:r>
            <a:r>
              <a:rPr lang="en-US" sz="1400" dirty="0"/>
              <a:t> 03 </a:t>
            </a:r>
            <a:r>
              <a:rPr lang="en-US" sz="1050" dirty="0"/>
              <a:t>(</a:t>
            </a:r>
            <a:r>
              <a:rPr lang="en-US" sz="1050" i="1" dirty="0" err="1">
                <a:highlight>
                  <a:srgbClr val="FFFF00"/>
                </a:highlight>
              </a:rPr>
              <a:t>vrijwilligers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voor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andere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afdelingen</a:t>
            </a:r>
            <a:r>
              <a:rPr lang="en-US" sz="1050" i="1" dirty="0">
                <a:highlight>
                  <a:srgbClr val="FFFF00"/>
                </a:highlight>
              </a:rPr>
              <a:t> </a:t>
            </a:r>
            <a:r>
              <a:rPr lang="en-US" sz="1050" i="1" dirty="0" err="1">
                <a:highlight>
                  <a:srgbClr val="FFFF00"/>
                </a:highlight>
              </a:rPr>
              <a:t>gezocht</a:t>
            </a:r>
            <a:r>
              <a:rPr lang="en-US" sz="1050" dirty="0"/>
              <a:t>)</a:t>
            </a:r>
            <a:endParaRPr lang="en-NL" sz="14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CB4E308-7DC5-2CBB-20E5-1B89ECA619B2}"/>
              </a:ext>
            </a:extLst>
          </p:cNvPr>
          <p:cNvSpPr/>
          <p:nvPr/>
        </p:nvSpPr>
        <p:spPr>
          <a:xfrm>
            <a:off x="4843924" y="1781372"/>
            <a:ext cx="1009876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57FD6-9455-0807-5514-4A1558B62245}"/>
              </a:ext>
            </a:extLst>
          </p:cNvPr>
          <p:cNvSpPr/>
          <p:nvPr/>
        </p:nvSpPr>
        <p:spPr>
          <a:xfrm>
            <a:off x="4133462" y="60746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C85B-E51C-266A-B427-8AEDD69B2A6C}"/>
              </a:ext>
            </a:extLst>
          </p:cNvPr>
          <p:cNvSpPr txBox="1"/>
          <p:nvPr/>
        </p:nvSpPr>
        <p:spPr>
          <a:xfrm>
            <a:off x="6701196" y="4886327"/>
            <a:ext cx="2276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Niveau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1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8B131-9416-DA54-B3BC-BEA8A56F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8EAD70-8915-877A-C031-206972A62E63}"/>
              </a:ext>
            </a:extLst>
          </p:cNvPr>
          <p:cNvSpPr txBox="1"/>
          <p:nvPr/>
        </p:nvSpPr>
        <p:spPr>
          <a:xfrm>
            <a:off x="166458" y="613893"/>
            <a:ext cx="8977542" cy="4264393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Beheersprobleem</a:t>
            </a:r>
            <a:r>
              <a:rPr lang="en-US" sz="1400" dirty="0"/>
              <a:t>: </a:t>
            </a:r>
            <a:r>
              <a:rPr lang="en-US" sz="1400" dirty="0" err="1"/>
              <a:t>liefst</a:t>
            </a:r>
            <a:r>
              <a:rPr lang="en-US" sz="1400" dirty="0"/>
              <a:t> </a:t>
            </a:r>
            <a:r>
              <a:rPr lang="en-US" sz="1400" dirty="0" err="1"/>
              <a:t>voorkomen</a:t>
            </a:r>
            <a:r>
              <a:rPr lang="en-US" sz="1400" dirty="0"/>
              <a:t> </a:t>
            </a:r>
            <a:r>
              <a:rPr lang="en-US" sz="1400" dirty="0" err="1"/>
              <a:t>dat</a:t>
            </a:r>
            <a:r>
              <a:rPr lang="en-US" sz="1400" dirty="0"/>
              <a:t> alle clubs in Nederland (250? of </a:t>
            </a:r>
            <a:r>
              <a:rPr lang="en-US" sz="1400" dirty="0" err="1"/>
              <a:t>zelfs</a:t>
            </a:r>
            <a:r>
              <a:rPr lang="en-US" sz="1400" dirty="0"/>
              <a:t> </a:t>
            </a:r>
            <a:r>
              <a:rPr lang="en-US" sz="1400" dirty="0" err="1"/>
              <a:t>wereld</a:t>
            </a:r>
            <a:r>
              <a:rPr lang="en-US" sz="1400" dirty="0"/>
              <a:t>) in 1 lang </a:t>
            </a:r>
            <a:r>
              <a:rPr lang="en-US" sz="1400" dirty="0" err="1"/>
              <a:t>bestand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Oplossing</a:t>
            </a:r>
            <a:r>
              <a:rPr lang="en-US" sz="1400" dirty="0"/>
              <a:t> (</a:t>
            </a:r>
            <a:r>
              <a:rPr lang="en-US" sz="1050" dirty="0"/>
              <a:t>in app v2.8.0</a:t>
            </a:r>
            <a:r>
              <a:rPr lang="en-US" sz="1400" dirty="0"/>
              <a:t>): </a:t>
            </a:r>
            <a:r>
              <a:rPr lang="en-US" sz="1400" dirty="0" err="1"/>
              <a:t>bestand</a:t>
            </a:r>
            <a:r>
              <a:rPr lang="en-US" sz="1400" dirty="0"/>
              <a:t> </a:t>
            </a:r>
            <a:r>
              <a:rPr lang="en-US" sz="1400" dirty="0" err="1"/>
              <a:t>opsplitsen</a:t>
            </a:r>
            <a:r>
              <a:rPr lang="en-US" sz="1400" dirty="0"/>
              <a:t> in </a:t>
            </a:r>
            <a:r>
              <a:rPr lang="en-US" sz="1400" dirty="0" err="1"/>
              <a:t>deelbestanden</a:t>
            </a:r>
            <a:endParaRPr lang="en-US" sz="1400" dirty="0"/>
          </a:p>
          <a:p>
            <a:pPr marL="661988" lvl="1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 err="1"/>
              <a:t>Technisch</a:t>
            </a:r>
            <a:r>
              <a:rPr lang="en-US" sz="1200" dirty="0"/>
              <a:t> </a:t>
            </a:r>
            <a:r>
              <a:rPr lang="en-US" sz="1200" dirty="0" err="1"/>
              <a:t>gebruikt</a:t>
            </a:r>
            <a:r>
              <a:rPr lang="en-US" sz="1200" dirty="0"/>
              <a:t> </a:t>
            </a:r>
            <a:r>
              <a:rPr lang="en-US" sz="1200" dirty="0" err="1"/>
              <a:t>dit</a:t>
            </a:r>
            <a:r>
              <a:rPr lang="en-US" sz="1200" dirty="0"/>
              <a:t> links (“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level1URLIncludes</a:t>
            </a:r>
            <a:r>
              <a:rPr lang="en-US" sz="1200" dirty="0"/>
              <a:t>”) die </a:t>
            </a:r>
            <a:r>
              <a:rPr lang="en-US" sz="1200" dirty="0" err="1"/>
              <a:t>verwijzen</a:t>
            </a:r>
            <a:r>
              <a:rPr lang="en-US" sz="1200" dirty="0"/>
              <a:t> </a:t>
            </a:r>
            <a:r>
              <a:rPr lang="en-US" sz="1200" dirty="0" err="1"/>
              <a:t>naar</a:t>
            </a:r>
            <a:r>
              <a:rPr lang="en-US" sz="1200" dirty="0"/>
              <a:t> online </a:t>
            </a:r>
            <a:r>
              <a:rPr lang="en-US" sz="1200" dirty="0" err="1"/>
              <a:t>deelbestanden</a:t>
            </a:r>
            <a:r>
              <a:rPr lang="en-US" sz="1200" dirty="0"/>
              <a:t>.</a:t>
            </a:r>
            <a:endParaRPr lang="en-NL" sz="1200"/>
          </a:p>
          <a:p>
            <a:pPr marL="661988" lvl="1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200" dirty="0"/>
              <a:t>Voor de Nederlandse clubs </a:t>
            </a:r>
            <a:r>
              <a:rPr lang="en-US" sz="1200" dirty="0" err="1"/>
              <a:t>volgen</a:t>
            </a:r>
            <a:r>
              <a:rPr lang="en-US" sz="1200" dirty="0"/>
              <a:t> we de </a:t>
            </a:r>
            <a:r>
              <a:rPr lang="en-US" sz="1200" dirty="0" err="1"/>
              <a:t>Fotobond</a:t>
            </a:r>
            <a:r>
              <a:rPr lang="en-US" sz="1200" dirty="0"/>
              <a:t> </a:t>
            </a:r>
            <a:r>
              <a:rPr lang="en-US" sz="1200" dirty="0" err="1"/>
              <a:t>afdelingenstructuur</a:t>
            </a:r>
            <a:r>
              <a:rPr lang="en-US" sz="1200" dirty="0"/>
              <a:t> </a:t>
            </a:r>
            <a:r>
              <a:rPr lang="en-US" sz="1050" dirty="0"/>
              <a:t>(</a:t>
            </a:r>
            <a:r>
              <a:rPr lang="en-US" sz="1050" dirty="0" err="1"/>
              <a:t>ook</a:t>
            </a:r>
            <a:r>
              <a:rPr lang="en-US" sz="1050" dirty="0"/>
              <a:t> </a:t>
            </a:r>
            <a:r>
              <a:rPr lang="en-US" sz="1050" dirty="0" err="1"/>
              <a:t>voor</a:t>
            </a:r>
            <a:r>
              <a:rPr lang="en-US" sz="1050" dirty="0"/>
              <a:t> </a:t>
            </a:r>
            <a:r>
              <a:rPr lang="en-US" sz="1050" dirty="0" err="1"/>
              <a:t>niet-Fotobond</a:t>
            </a:r>
            <a:r>
              <a:rPr lang="en-US" sz="1050" dirty="0"/>
              <a:t> clubs 😉).</a:t>
            </a:r>
            <a:endParaRPr lang="en-US" sz="12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2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US" sz="1400" dirty="0"/>
          </a:p>
          <a:p>
            <a:pPr marL="117475" indent="-1174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US" sz="1400" dirty="0" err="1"/>
              <a:t>Hierdoor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in </a:t>
            </a:r>
            <a:r>
              <a:rPr lang="en-US" sz="1400" dirty="0" err="1"/>
              <a:t>principe</a:t>
            </a:r>
            <a:r>
              <a:rPr lang="en-US" sz="1400" dirty="0"/>
              <a:t> </a:t>
            </a:r>
            <a:r>
              <a:rPr lang="en-US" sz="1400" dirty="0" err="1"/>
              <a:t>ieder</a:t>
            </a:r>
            <a:r>
              <a:rPr lang="en-US" sz="1400" dirty="0"/>
              <a:t> </a:t>
            </a:r>
            <a:r>
              <a:rPr lang="en-US" sz="1400" dirty="0" err="1"/>
              <a:t>deelbestand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i="1" dirty="0"/>
              <a:t>eigen </a:t>
            </a:r>
            <a:r>
              <a:rPr lang="en-US" sz="1400" i="1" dirty="0" err="1"/>
              <a:t>beheerder</a:t>
            </a:r>
            <a:r>
              <a:rPr lang="en-US" sz="1400" i="1" dirty="0"/>
              <a:t>/</a:t>
            </a:r>
            <a:r>
              <a:rPr lang="en-US" sz="1400" i="1" dirty="0" err="1"/>
              <a:t>eigenaar</a:t>
            </a:r>
            <a:r>
              <a:rPr lang="en-US" sz="1400" i="1" dirty="0"/>
              <a:t> </a:t>
            </a:r>
            <a:r>
              <a:rPr lang="en-US" sz="1400" dirty="0" err="1"/>
              <a:t>hebben</a:t>
            </a:r>
            <a:r>
              <a:rPr lang="en-US" sz="1400" dirty="0"/>
              <a:t>.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72929710-E003-8880-E357-D381DE5DA300}"/>
              </a:ext>
            </a:extLst>
          </p:cNvPr>
          <p:cNvCxnSpPr>
            <a:cxnSpLocks/>
            <a:stCxn id="3" idx="2"/>
            <a:endCxn id="76" idx="0"/>
          </p:cNvCxnSpPr>
          <p:nvPr/>
        </p:nvCxnSpPr>
        <p:spPr>
          <a:xfrm rot="5400000">
            <a:off x="3426550" y="1351172"/>
            <a:ext cx="283335" cy="16169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A219FD-BE42-1F20-BFF4-2600E19F3F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1: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verdeeld</a:t>
            </a:r>
            <a:r>
              <a:rPr lang="en-US" dirty="0"/>
              <a:t> over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bestanden</a:t>
            </a:r>
            <a:endParaRPr lang="en-NL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AE7777-3CEE-C79E-872E-647FF51A398C}"/>
              </a:ext>
            </a:extLst>
          </p:cNvPr>
          <p:cNvSpPr/>
          <p:nvPr/>
        </p:nvSpPr>
        <p:spPr>
          <a:xfrm>
            <a:off x="5570722" y="2893085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museumsGB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DCF9419-D5E9-B6C7-0C3A-AEAD15A5FC84}"/>
              </a:ext>
            </a:extLst>
          </p:cNvPr>
          <p:cNvSpPr/>
          <p:nvPr/>
        </p:nvSpPr>
        <p:spPr>
          <a:xfrm>
            <a:off x="3962421" y="1704593"/>
            <a:ext cx="828540" cy="3133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B2412C-3944-06AC-3485-30E3AF3D681A}"/>
              </a:ext>
            </a:extLst>
          </p:cNvPr>
          <p:cNvSpPr/>
          <p:nvPr/>
        </p:nvSpPr>
        <p:spPr>
          <a:xfrm>
            <a:off x="3389280" y="2301314"/>
            <a:ext cx="828540" cy="313386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clubsNL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190FE-F937-8D18-3836-A23400FDD6D9}"/>
              </a:ext>
            </a:extLst>
          </p:cNvPr>
          <p:cNvSpPr/>
          <p:nvPr/>
        </p:nvSpPr>
        <p:spPr>
          <a:xfrm>
            <a:off x="4526914" y="2301314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museums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4A0EE65-7D35-CC7D-14BD-0930DADC7A38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5400000">
            <a:off x="3948454" y="1873076"/>
            <a:ext cx="283335" cy="57314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335B697-97A1-F157-794E-561A1CB950CF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517270" y="1877399"/>
            <a:ext cx="283335" cy="5644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39F4BD3-CD76-917E-5610-8E7656AD9747}"/>
              </a:ext>
            </a:extLst>
          </p:cNvPr>
          <p:cNvSpPr/>
          <p:nvPr/>
        </p:nvSpPr>
        <p:spPr>
          <a:xfrm>
            <a:off x="4526914" y="2893743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museumsNL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B6080887-015E-3CFF-E4FD-877A54F2CF8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4941184" y="2614700"/>
            <a:ext cx="0" cy="279043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1BD8919-662B-15C2-A1D8-9E308D294E57}"/>
              </a:ext>
            </a:extLst>
          </p:cNvPr>
          <p:cNvSpPr/>
          <p:nvPr/>
        </p:nvSpPr>
        <p:spPr>
          <a:xfrm>
            <a:off x="2345472" y="2893743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clubsNL03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024281-F79B-7AFC-3B91-B3A88D71A85A}"/>
              </a:ext>
            </a:extLst>
          </p:cNvPr>
          <p:cNvSpPr/>
          <p:nvPr/>
        </p:nvSpPr>
        <p:spPr>
          <a:xfrm>
            <a:off x="3389280" y="2893085"/>
            <a:ext cx="828540" cy="313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clubsNL16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A4E6C44-34FE-ADFE-87BE-95D677FA7316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>
            <a:off x="3803550" y="2614700"/>
            <a:ext cx="0" cy="2783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E08505F-597F-B97B-3709-37A50921017A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 rot="5400000">
            <a:off x="3142125" y="2232317"/>
            <a:ext cx="279043" cy="10438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D09662E3-4034-3FED-2060-8BEAE71BE85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5323896" y="2231988"/>
            <a:ext cx="278385" cy="104380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FC4AAC-1A31-4B54-DBE8-071A93EEAAB6}"/>
              </a:ext>
            </a:extLst>
          </p:cNvPr>
          <p:cNvSpPr txBox="1"/>
          <p:nvPr/>
        </p:nvSpPr>
        <p:spPr>
          <a:xfrm>
            <a:off x="3174012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84FD15-BE40-A076-498D-59F356403878}"/>
              </a:ext>
            </a:extLst>
          </p:cNvPr>
          <p:cNvSpPr txBox="1"/>
          <p:nvPr/>
        </p:nvSpPr>
        <p:spPr>
          <a:xfrm>
            <a:off x="5352822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3A86D2-46E4-4745-D1DA-29F81AD86085}"/>
              </a:ext>
            </a:extLst>
          </p:cNvPr>
          <p:cNvSpPr txBox="1"/>
          <p:nvPr/>
        </p:nvSpPr>
        <p:spPr>
          <a:xfrm>
            <a:off x="2345472" y="3200862"/>
            <a:ext cx="795089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Anneke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Hooijer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6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Fotobond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4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andere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3EDFD6-8B5C-8D55-6468-428E9C39C77E}"/>
              </a:ext>
            </a:extLst>
          </p:cNvPr>
          <p:cNvSpPr txBox="1"/>
          <p:nvPr/>
        </p:nvSpPr>
        <p:spPr>
          <a:xfrm>
            <a:off x="3386751" y="3200862"/>
            <a:ext cx="891270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Bram van den Berge?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29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Fotobond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50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andere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C8B5C-167F-6DC7-72C6-07916018B4DA}"/>
              </a:ext>
            </a:extLst>
          </p:cNvPr>
          <p:cNvSpPr txBox="1"/>
          <p:nvPr/>
        </p:nvSpPr>
        <p:spPr>
          <a:xfrm>
            <a:off x="4533032" y="2579698"/>
            <a:ext cx="93294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13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303835-88E9-1AAC-75F7-CC00DF046CC7}"/>
              </a:ext>
            </a:extLst>
          </p:cNvPr>
          <p:cNvSpPr txBox="1"/>
          <p:nvPr/>
        </p:nvSpPr>
        <p:spPr>
          <a:xfrm>
            <a:off x="5578685" y="3200862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26A69-3284-16C3-D0D5-077DC5F7EFD1}"/>
              </a:ext>
            </a:extLst>
          </p:cNvPr>
          <p:cNvSpPr txBox="1"/>
          <p:nvPr/>
        </p:nvSpPr>
        <p:spPr>
          <a:xfrm>
            <a:off x="4533032" y="3209715"/>
            <a:ext cx="93294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Hamer?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10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5A8FD4-B69B-D9C0-C675-6E834B09330E}"/>
              </a:ext>
            </a:extLst>
          </p:cNvPr>
          <p:cNvSpPr txBox="1"/>
          <p:nvPr/>
        </p:nvSpPr>
        <p:spPr>
          <a:xfrm>
            <a:off x="3418825" y="2579698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0 clubs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9EC5D9-BE10-BC9A-5286-5767479CC249}"/>
              </a:ext>
            </a:extLst>
          </p:cNvPr>
          <p:cNvSpPr txBox="1"/>
          <p:nvPr/>
        </p:nvSpPr>
        <p:spPr>
          <a:xfrm>
            <a:off x="3987590" y="2010932"/>
            <a:ext cx="924933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0 clubs, 0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3D90ED01-50D0-965C-986D-3215F5C0CE66}"/>
              </a:ext>
            </a:extLst>
          </p:cNvPr>
          <p:cNvCxnSpPr>
            <a:cxnSpLocks/>
            <a:stCxn id="9" idx="2"/>
            <a:endCxn id="56" idx="0"/>
          </p:cNvCxnSpPr>
          <p:nvPr/>
        </p:nvCxnSpPr>
        <p:spPr>
          <a:xfrm rot="16200000" flipH="1">
            <a:off x="5845800" y="1710084"/>
            <a:ext cx="278385" cy="208761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41FA4D7-4AF8-F310-81C3-0A40C4343461}"/>
              </a:ext>
            </a:extLst>
          </p:cNvPr>
          <p:cNvSpPr/>
          <p:nvPr/>
        </p:nvSpPr>
        <p:spPr>
          <a:xfrm>
            <a:off x="6614530" y="2893085"/>
            <a:ext cx="828540" cy="3133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museumsUS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AFF7DA-F406-5D71-3CAD-F0A23C206CE1}"/>
              </a:ext>
            </a:extLst>
          </p:cNvPr>
          <p:cNvSpPr txBox="1"/>
          <p:nvPr/>
        </p:nvSpPr>
        <p:spPr>
          <a:xfrm>
            <a:off x="6637464" y="3200862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6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fotomusea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51E1F1-C420-8C68-E446-BA6FAB05A26E}"/>
              </a:ext>
            </a:extLst>
          </p:cNvPr>
          <p:cNvSpPr txBox="1"/>
          <p:nvPr/>
        </p:nvSpPr>
        <p:spPr>
          <a:xfrm>
            <a:off x="6402851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CFB347-DEA7-E9DE-3791-3F7F3512AF96}"/>
              </a:ext>
            </a:extLst>
          </p:cNvPr>
          <p:cNvSpPr txBox="1"/>
          <p:nvPr/>
        </p:nvSpPr>
        <p:spPr>
          <a:xfrm>
            <a:off x="2137110" y="2893085"/>
            <a:ext cx="21526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…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88B9B9-31AD-5B78-EB93-85E7A3AEB4A2}"/>
              </a:ext>
            </a:extLst>
          </p:cNvPr>
          <p:cNvSpPr/>
          <p:nvPr/>
        </p:nvSpPr>
        <p:spPr>
          <a:xfrm>
            <a:off x="1308569" y="2893743"/>
            <a:ext cx="828540" cy="313386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876AFE-F19D-F365-F7DA-6611AB2F62D1}"/>
              </a:ext>
            </a:extLst>
          </p:cNvPr>
          <p:cNvSpPr txBox="1"/>
          <p:nvPr/>
        </p:nvSpPr>
        <p:spPr>
          <a:xfrm>
            <a:off x="1326070" y="3209715"/>
            <a:ext cx="888064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fictieve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clubs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39C301E2-3979-4D41-08F2-0C370E1BB6CA}"/>
              </a:ext>
            </a:extLst>
          </p:cNvPr>
          <p:cNvCxnSpPr>
            <a:cxnSpLocks/>
            <a:stCxn id="6" idx="2"/>
            <a:endCxn id="65" idx="0"/>
          </p:cNvCxnSpPr>
          <p:nvPr/>
        </p:nvCxnSpPr>
        <p:spPr>
          <a:xfrm rot="5400000">
            <a:off x="2623674" y="1713866"/>
            <a:ext cx="279043" cy="20807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0688778-6DBA-F5F9-21F6-B79D8A5FF85D}"/>
              </a:ext>
            </a:extLst>
          </p:cNvPr>
          <p:cNvSpPr/>
          <p:nvPr/>
        </p:nvSpPr>
        <p:spPr>
          <a:xfrm>
            <a:off x="2345472" y="2301314"/>
            <a:ext cx="828540" cy="313386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clubsExamples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2CD93D-BF5B-5A5D-2FE2-474BB25B19BB}"/>
              </a:ext>
            </a:extLst>
          </p:cNvPr>
          <p:cNvSpPr txBox="1"/>
          <p:nvPr/>
        </p:nvSpPr>
        <p:spPr>
          <a:xfrm>
            <a:off x="2364421" y="2579698"/>
            <a:ext cx="88485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Peter van den Hamer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2 clubs</a:t>
            </a:r>
          </a:p>
        </p:txBody>
      </p:sp>
      <p:pic>
        <p:nvPicPr>
          <p:cNvPr id="87" name="Picture 8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B39C2794-01CD-DFD8-4482-ADE6EFB1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3"/>
          <a:stretch>
            <a:fillRect/>
          </a:stretch>
        </p:blipFill>
        <p:spPr>
          <a:xfrm>
            <a:off x="335938" y="3934563"/>
            <a:ext cx="5826681" cy="1213357"/>
          </a:xfrm>
          <a:prstGeom prst="rect">
            <a:avLst/>
          </a:prstGeom>
        </p:spPr>
      </p:pic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524012A-8F26-97DF-0629-320E7B57D152}"/>
              </a:ext>
            </a:extLst>
          </p:cNvPr>
          <p:cNvSpPr/>
          <p:nvPr/>
        </p:nvSpPr>
        <p:spPr>
          <a:xfrm>
            <a:off x="5881747" y="4806814"/>
            <a:ext cx="1783761" cy="3176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opgesplitste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NL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.level1.json</a:t>
            </a:r>
            <a:endParaRPr lang="en-NL" sz="1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B716F035-466F-FF5F-591F-7505C8FE595C}"/>
              </a:ext>
            </a:extLst>
          </p:cNvPr>
          <p:cNvSpPr/>
          <p:nvPr/>
        </p:nvSpPr>
        <p:spPr>
          <a:xfrm>
            <a:off x="6032533" y="4363371"/>
            <a:ext cx="1482190" cy="1811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800">
                <a:cs typeface="Courier New" panose="02070309020205020404" pitchFamily="49" charset="0"/>
              </a:rPr>
              <a:t>Link naar clubsNL</a:t>
            </a:r>
            <a:endParaRPr lang="en-NL" sz="800" dirty="0">
              <a:cs typeface="Courier New" panose="02070309020205020404" pitchFamily="49" charset="0"/>
            </a:endParaRPr>
          </a:p>
        </p:txBody>
      </p:sp>
      <p:sp>
        <p:nvSpPr>
          <p:cNvPr id="90" name="Left Arrow 89">
            <a:extLst>
              <a:ext uri="{FF2B5EF4-FFF2-40B4-BE49-F238E27FC236}">
                <a16:creationId xmlns:a16="http://schemas.microsoft.com/office/drawing/2014/main" id="{5FBEC263-A3D6-8C39-7573-434A3A862754}"/>
              </a:ext>
            </a:extLst>
          </p:cNvPr>
          <p:cNvSpPr/>
          <p:nvPr/>
        </p:nvSpPr>
        <p:spPr>
          <a:xfrm>
            <a:off x="6032533" y="4459624"/>
            <a:ext cx="1482190" cy="18119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800">
                <a:cs typeface="Courier New" panose="02070309020205020404" pitchFamily="49" charset="0"/>
              </a:rPr>
              <a:t>Link naar museums</a:t>
            </a:r>
            <a:endParaRPr lang="en-NL" sz="800" dirty="0">
              <a:cs typeface="Courier New" panose="02070309020205020404" pitchFamily="49" charset="0"/>
            </a:endParaRPr>
          </a:p>
        </p:txBody>
      </p:sp>
      <p:sp>
        <p:nvSpPr>
          <p:cNvPr id="91" name="Left Arrow 90">
            <a:extLst>
              <a:ext uri="{FF2B5EF4-FFF2-40B4-BE49-F238E27FC236}">
                <a16:creationId xmlns:a16="http://schemas.microsoft.com/office/drawing/2014/main" id="{AB0346C4-D24D-6F2F-C84E-22B484172E45}"/>
              </a:ext>
            </a:extLst>
          </p:cNvPr>
          <p:cNvSpPr/>
          <p:nvPr/>
        </p:nvSpPr>
        <p:spPr>
          <a:xfrm>
            <a:off x="6032533" y="4560252"/>
            <a:ext cx="1482190" cy="1811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800" dirty="0">
                <a:cs typeface="Courier New" panose="02070309020205020404" pitchFamily="49" charset="0"/>
              </a:rPr>
              <a:t>Link </a:t>
            </a:r>
            <a:r>
              <a:rPr lang="en-GB" sz="800" dirty="0" err="1">
                <a:cs typeface="Courier New" panose="02070309020205020404" pitchFamily="49" charset="0"/>
              </a:rPr>
              <a:t>naar</a:t>
            </a:r>
            <a:r>
              <a:rPr lang="en-GB" sz="800" dirty="0">
                <a:cs typeface="Courier New" panose="02070309020205020404" pitchFamily="49" charset="0"/>
              </a:rPr>
              <a:t> </a:t>
            </a:r>
            <a:r>
              <a:rPr lang="en-GB" sz="800" dirty="0" err="1">
                <a:cs typeface="Courier New" panose="02070309020205020404" pitchFamily="49" charset="0"/>
              </a:rPr>
              <a:t>clubsXamples</a:t>
            </a:r>
            <a:endParaRPr lang="en-NL" sz="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8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9D311-3F16-AE5A-E4C9-E1AACDB0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A6E-07C7-115B-C935-C81F44E5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" b="-517"/>
          <a:stretch>
            <a:fillRect/>
          </a:stretch>
        </p:blipFill>
        <p:spPr>
          <a:xfrm>
            <a:off x="6586604" y="110139"/>
            <a:ext cx="2370518" cy="4756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2BAC8-BA08-1002-FECE-9CA93D02244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2</a:t>
            </a:r>
            <a:r>
              <a:rPr lang="en-NL"/>
              <a:t>: </a:t>
            </a:r>
            <a:r>
              <a:rPr lang="en-US" dirty="0"/>
              <a:t>club</a:t>
            </a:r>
            <a:r>
              <a:rPr lang="en-NL"/>
              <a:t> voegt clubleden toe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C69B5-FCA5-F647-171F-2CD5B6CA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99" y="689323"/>
            <a:ext cx="6126174" cy="25538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49530-7EB5-8D39-E877-3EB489F72A6A}"/>
              </a:ext>
            </a:extLst>
          </p:cNvPr>
          <p:cNvSpPr txBox="1"/>
          <p:nvPr/>
        </p:nvSpPr>
        <p:spPr>
          <a:xfrm>
            <a:off x="186878" y="3243201"/>
            <a:ext cx="6555116" cy="19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3175">
              <a:tabLst>
                <a:tab pos="131763" algn="l"/>
                <a:tab pos="6176963" algn="r"/>
              </a:tabLst>
            </a:pPr>
            <a:r>
              <a:rPr lang="en-NL" sz="1400"/>
              <a:t>Een fotograaf </a:t>
            </a:r>
            <a:r>
              <a:rPr lang="en-US" sz="1400" dirty="0" err="1"/>
              <a:t>kan</a:t>
            </a:r>
            <a:r>
              <a:rPr lang="en-NL" sz="1400"/>
              <a:t> in </a:t>
            </a:r>
            <a:r>
              <a:rPr lang="en-NL" sz="1400">
                <a:solidFill>
                  <a:srgbClr val="C00000"/>
                </a:solidFill>
              </a:rPr>
              <a:t>meerdere clubs</a:t>
            </a:r>
            <a:r>
              <a:rPr lang="en-NL" sz="1400"/>
              <a:t> voorkomen </a:t>
            </a:r>
            <a:r>
              <a:rPr lang="en-NL" sz="1100"/>
              <a:t>(vorige club</a:t>
            </a:r>
            <a:r>
              <a:rPr lang="en-US" sz="1100" dirty="0"/>
              <a:t>, lid van </a:t>
            </a:r>
            <a:r>
              <a:rPr lang="en-US" sz="1100" dirty="0" err="1"/>
              <a:t>beiden</a:t>
            </a:r>
            <a:r>
              <a:rPr lang="en-NL" sz="1100"/>
              <a:t>).</a:t>
            </a:r>
            <a:r>
              <a:rPr lang="en-US" sz="1100" dirty="0"/>
              <a:t> </a:t>
            </a:r>
            <a:r>
              <a:rPr lang="en-US" sz="1400" dirty="0" err="1"/>
              <a:t>Zie</a:t>
            </a:r>
            <a:r>
              <a:rPr lang="en-US" sz="1400" dirty="0"/>
              <a:t> </a:t>
            </a:r>
            <a:r>
              <a:rPr lang="nl-NL" sz="1400" dirty="0">
                <a:sym typeface="Wingdings" pitchFamily="2" charset="2"/>
              </a:rPr>
              <a:t>➡️</a:t>
            </a:r>
            <a:endParaRPr lang="en-US" sz="1400" dirty="0"/>
          </a:p>
          <a:p>
            <a:pPr>
              <a:tabLst>
                <a:tab pos="131763" algn="l"/>
                <a:tab pos="6176963" algn="r"/>
              </a:tabLst>
            </a:pPr>
            <a:r>
              <a:rPr lang="en-US" sz="1400" dirty="0" err="1"/>
              <a:t>Optionele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US" sz="1400" dirty="0"/>
              <a:t>: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Een </a:t>
            </a:r>
            <a:r>
              <a:rPr lang="en-US" sz="1400" dirty="0" err="1"/>
              <a:t>fotograaf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specifieke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C00000"/>
                </a:solidFill>
              </a:rPr>
              <a:t>rollen</a:t>
            </a:r>
            <a:r>
              <a:rPr lang="en-US" sz="1400" dirty="0"/>
              <a:t> </a:t>
            </a:r>
            <a:r>
              <a:rPr lang="en-US" sz="1400" dirty="0" err="1"/>
              <a:t>binnen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club </a:t>
            </a:r>
            <a:r>
              <a:rPr lang="en-US" sz="1400" dirty="0" err="1"/>
              <a:t>hebben</a:t>
            </a:r>
            <a:r>
              <a:rPr lang="en-US" sz="1400" dirty="0"/>
              <a:t> (</a:t>
            </a:r>
            <a:r>
              <a:rPr lang="en-US" sz="1400" dirty="0" err="1"/>
              <a:t>voorzitter</a:t>
            </a:r>
            <a:r>
              <a:rPr lang="en-US" sz="1400" dirty="0"/>
              <a:t>, </a:t>
            </a:r>
            <a:r>
              <a:rPr lang="en-US" sz="1400" dirty="0" err="1"/>
              <a:t>erelid</a:t>
            </a:r>
            <a:r>
              <a:rPr lang="en-US" sz="1400" dirty="0"/>
              <a:t>..)</a:t>
            </a:r>
          </a:p>
          <a:p>
            <a:pPr marL="517525" indent="-182563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Verjaardag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(iOS)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app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getoond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het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binnenkort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is.</a:t>
            </a:r>
          </a:p>
          <a:p>
            <a:pPr marL="7938">
              <a:tabLst>
                <a:tab pos="131763" algn="l"/>
                <a:tab pos="6176963" algn="r"/>
              </a:tabLst>
            </a:pPr>
            <a:r>
              <a:rPr lang="en-US" sz="1400" dirty="0"/>
              <a:t>Een</a:t>
            </a:r>
            <a:r>
              <a:rPr lang="en-NL" sz="1400"/>
              <a:t> club </a:t>
            </a:r>
            <a:r>
              <a:rPr lang="en-US" sz="1400" dirty="0" err="1"/>
              <a:t>regelt</a:t>
            </a:r>
            <a:r>
              <a:rPr lang="en-US" sz="1400" dirty="0"/>
              <a:t> </a:t>
            </a:r>
            <a:r>
              <a:rPr lang="en-NL" sz="1400" i="1"/>
              <a:t>zelf</a:t>
            </a:r>
            <a:r>
              <a:rPr lang="en-NL" sz="1400"/>
              <a:t> </a:t>
            </a:r>
            <a:r>
              <a:rPr lang="en-US" sz="1400" dirty="0"/>
              <a:t>het </a:t>
            </a:r>
            <a:r>
              <a:rPr lang="en-US" sz="1400" dirty="0" err="1"/>
              <a:t>aanleveren</a:t>
            </a:r>
            <a:r>
              <a:rPr lang="en-US" sz="1400" dirty="0"/>
              <a:t> </a:t>
            </a:r>
            <a:r>
              <a:rPr lang="en-NL" sz="1400"/>
              <a:t>en </a:t>
            </a:r>
            <a:r>
              <a:rPr lang="en-US" sz="1400" dirty="0" err="1"/>
              <a:t>onder</a:t>
            </a:r>
            <a:r>
              <a:rPr lang="en-NL" sz="1400"/>
              <a:t>houden</a:t>
            </a:r>
            <a:r>
              <a:rPr lang="en-US" sz="1400" dirty="0"/>
              <a:t> van </a:t>
            </a:r>
            <a:r>
              <a:rPr lang="en-US" sz="1400" dirty="0" err="1"/>
              <a:t>hun</a:t>
            </a:r>
            <a:r>
              <a:rPr lang="en-US" sz="1400" dirty="0"/>
              <a:t> </a:t>
            </a:r>
            <a:r>
              <a:rPr lang="en-US" sz="1400" dirty="0" err="1"/>
              <a:t>gegevens</a:t>
            </a:r>
            <a:r>
              <a:rPr lang="en-NL" sz="1400"/>
              <a:t>.</a:t>
            </a:r>
          </a:p>
          <a:p>
            <a:pPr marL="514350" lvl="3" indent="-171450"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400" dirty="0" err="1"/>
              <a:t>Deze</a:t>
            </a:r>
            <a:r>
              <a:rPr lang="en-US" sz="1400" dirty="0"/>
              <a:t> “</a:t>
            </a:r>
            <a:r>
              <a:rPr lang="en-US" sz="1400" dirty="0" err="1"/>
              <a:t>ledenlijst</a:t>
            </a:r>
            <a:r>
              <a:rPr lang="en-US" sz="1400" dirty="0"/>
              <a:t>” </a:t>
            </a:r>
            <a:r>
              <a:rPr lang="en-NL" sz="1400"/>
              <a:t>staat </a:t>
            </a:r>
            <a:r>
              <a:rPr lang="en-US" sz="1400" dirty="0" err="1"/>
              <a:t>liefst</a:t>
            </a:r>
            <a:r>
              <a:rPr lang="en-US" sz="1400" dirty="0"/>
              <a:t> op </a:t>
            </a:r>
            <a:r>
              <a:rPr lang="en-US" sz="1400" dirty="0" err="1"/>
              <a:t>b.v.</a:t>
            </a:r>
            <a:r>
              <a:rPr lang="en-US" sz="1400" dirty="0"/>
              <a:t> website van club (of </a:t>
            </a:r>
            <a:r>
              <a:rPr lang="en-US" sz="1400" dirty="0" err="1"/>
              <a:t>evt</a:t>
            </a:r>
            <a:r>
              <a:rPr lang="en-US" sz="1400" dirty="0"/>
              <a:t> GitHub)</a:t>
            </a:r>
            <a:r>
              <a:rPr lang="en-NL" sz="140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4D6DA-A23A-813A-2B45-48FB342B3DD8}"/>
              </a:ext>
            </a:extLst>
          </p:cNvPr>
          <p:cNvCxnSpPr>
            <a:cxnSpLocks/>
          </p:cNvCxnSpPr>
          <p:nvPr/>
        </p:nvCxnSpPr>
        <p:spPr>
          <a:xfrm>
            <a:off x="6374673" y="2784175"/>
            <a:ext cx="191588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E3E3F9-42C2-C294-260A-15DD1BE66F57}"/>
              </a:ext>
            </a:extLst>
          </p:cNvPr>
          <p:cNvSpPr/>
          <p:nvPr/>
        </p:nvSpPr>
        <p:spPr>
          <a:xfrm>
            <a:off x="4281715" y="788726"/>
            <a:ext cx="1980293" cy="34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Fragment van </a:t>
            </a:r>
            <a:b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fgDeGender.level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L" sz="105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.json</a:t>
            </a:r>
            <a:endParaRPr lang="en-NL" sz="105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2AC68-77D9-2AB7-D306-672E85E01142}"/>
              </a:ext>
            </a:extLst>
          </p:cNvPr>
          <p:cNvSpPr txBox="1"/>
          <p:nvPr/>
        </p:nvSpPr>
        <p:spPr>
          <a:xfrm>
            <a:off x="6680410" y="4817321"/>
            <a:ext cx="220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Weergave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van Level 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gegevens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NL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80CFE0B-FC10-5DEB-3701-B7CD6EA9781A}"/>
              </a:ext>
            </a:extLst>
          </p:cNvPr>
          <p:cNvSpPr/>
          <p:nvPr/>
        </p:nvSpPr>
        <p:spPr>
          <a:xfrm>
            <a:off x="5348318" y="1795748"/>
            <a:ext cx="1000598" cy="18119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en-NL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8C3C2-CC35-81C0-7D96-57AFE1D2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8B29E-7B3A-C4A5-EBAA-870BFC467CA1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</a:t>
            </a:r>
            <a:r>
              <a:rPr lang="en-NL"/>
              <a:t> </a:t>
            </a:r>
            <a:r>
              <a:rPr lang="en-NL" dirty="0"/>
              <a:t>3: </a:t>
            </a:r>
            <a:r>
              <a:rPr lang="en-NL"/>
              <a:t>Portfolio </a:t>
            </a:r>
            <a:r>
              <a:rPr lang="en-US" dirty="0"/>
              <a:t>per</a:t>
            </a:r>
            <a:r>
              <a:rPr lang="en-NL"/>
              <a:t> clublid</a:t>
            </a:r>
            <a:endParaRPr lang="en-NL" dirty="0"/>
          </a:p>
        </p:txBody>
      </p:sp>
      <p:pic>
        <p:nvPicPr>
          <p:cNvPr id="3" name="Picture 2" descr="A cell phone with a window&#10;&#10;Description automatically generated">
            <a:extLst>
              <a:ext uri="{FF2B5EF4-FFF2-40B4-BE49-F238E27FC236}">
                <a16:creationId xmlns:a16="http://schemas.microsoft.com/office/drawing/2014/main" id="{7ED64D11-66BA-A4D8-6737-BE112C5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5661" r="-960" b="5981"/>
          <a:stretch/>
        </p:blipFill>
        <p:spPr>
          <a:xfrm>
            <a:off x="145966" y="590795"/>
            <a:ext cx="2240182" cy="42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8CFCD-54C3-5B7B-043E-AD6E8ED2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939" y="444012"/>
            <a:ext cx="4573133" cy="4699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C5201-2520-AC57-6122-90C069679A6B}"/>
              </a:ext>
            </a:extLst>
          </p:cNvPr>
          <p:cNvSpPr txBox="1"/>
          <p:nvPr/>
        </p:nvSpPr>
        <p:spPr>
          <a:xfrm>
            <a:off x="2264074" y="601014"/>
            <a:ext cx="2659949" cy="439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NL" sz="1400"/>
              <a:t>Foto’s </a:t>
            </a:r>
            <a:r>
              <a:rPr lang="en-US" sz="1400" dirty="0" err="1"/>
              <a:t>staan</a:t>
            </a:r>
            <a:r>
              <a:rPr lang="en-NL" sz="1400"/>
              <a:t> </a:t>
            </a:r>
            <a:r>
              <a:rPr lang="en-NL" sz="1400" dirty="0"/>
              <a:t>op </a:t>
            </a:r>
            <a:r>
              <a:rPr lang="en-NL" sz="1400"/>
              <a:t>club website</a:t>
            </a:r>
            <a:r>
              <a:rPr lang="en-US" sz="1400" dirty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endParaRPr lang="en-US" sz="1400" dirty="0"/>
          </a:p>
          <a:p>
            <a:pPr marL="180975" indent="-180975">
              <a:buFont typeface="Arial" panose="020B0604020202020204" pitchFamily="34" charset="0"/>
              <a:buChar char="•"/>
              <a:tabLst>
                <a:tab pos="131763" algn="l"/>
                <a:tab pos="6176963" algn="r"/>
              </a:tabLst>
            </a:pPr>
            <a:r>
              <a:rPr lang="en-US" sz="1400" dirty="0"/>
              <a:t>Club is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endParaRPr lang="en-NL" sz="1400" dirty="0"/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i="1" dirty="0" err="1">
                <a:solidFill>
                  <a:srgbClr val="D16349"/>
                </a:solidFill>
              </a:rPr>
              <a:t>welke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Af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en</a:t>
            </a:r>
            <a:r>
              <a:rPr lang="en-US" sz="1200" dirty="0">
                <a:solidFill>
                  <a:srgbClr val="D16349"/>
                </a:solidFill>
              </a:rPr>
              <a:t> toe </a:t>
            </a:r>
            <a:r>
              <a:rPr lang="en-US" sz="1200" dirty="0" err="1">
                <a:solidFill>
                  <a:srgbClr val="D16349"/>
                </a:solidFill>
              </a:rPr>
              <a:t>bijwerken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expo)</a:t>
            </a:r>
            <a:endParaRPr lang="en-NL" sz="1200" dirty="0">
              <a:solidFill>
                <a:srgbClr val="D16349"/>
              </a:solidFill>
            </a:endParaRPr>
          </a:p>
          <a:p>
            <a:pPr marL="346075" lvl="1" indent="-117475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(</a:t>
            </a:r>
            <a:r>
              <a:rPr lang="en-US" sz="1200" dirty="0" err="1">
                <a:solidFill>
                  <a:srgbClr val="D16349"/>
                </a:solidFill>
              </a:rPr>
              <a:t>b.v.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nieuw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naar</a:t>
            </a:r>
            <a:r>
              <a:rPr lang="en-US" sz="1200" dirty="0">
                <a:solidFill>
                  <a:srgbClr val="D16349"/>
                </a:solidFill>
              </a:rPr>
              <a:t> oud)</a:t>
            </a:r>
          </a:p>
          <a:p>
            <a:pPr>
              <a:tabLst>
                <a:tab pos="220663" algn="l"/>
                <a:tab pos="6176963" algn="r"/>
              </a:tabLst>
            </a:pPr>
            <a:r>
              <a:rPr lang="en-US" sz="1400" dirty="0"/>
              <a:t>	</a:t>
            </a:r>
            <a:r>
              <a:rPr lang="en-US" sz="1400" dirty="0" err="1"/>
              <a:t>Praktisch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één</a:t>
            </a:r>
            <a:r>
              <a:rPr lang="en-US" sz="1400" dirty="0"/>
              <a:t> </a:t>
            </a:r>
            <a:r>
              <a:rPr lang="en-US" sz="1400" dirty="0" err="1"/>
              <a:t>clublid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voor</a:t>
            </a:r>
            <a:r>
              <a:rPr lang="en-US" sz="1400" dirty="0"/>
              <a:t> de hele club </a:t>
            </a:r>
            <a:r>
              <a:rPr lang="en-US" sz="1400" dirty="0" err="1"/>
              <a:t>doet</a:t>
            </a:r>
            <a:r>
              <a:rPr lang="en-US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tabLst>
                <a:tab pos="220663" algn="l"/>
                <a:tab pos="6176963" algn="r"/>
              </a:tabLst>
            </a:pPr>
            <a:r>
              <a:rPr lang="en-US" sz="1400" dirty="0"/>
              <a:t>Het </a:t>
            </a:r>
            <a:r>
              <a:rPr lang="en-US" sz="1400" dirty="0" err="1"/>
              <a:t>uploaden</a:t>
            </a:r>
            <a:r>
              <a:rPr lang="en-US" sz="1400" dirty="0"/>
              <a:t> van de </a:t>
            </a:r>
            <a:r>
              <a:rPr lang="en-US" sz="1400" dirty="0" err="1"/>
              <a:t>foto’s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b.v.</a:t>
            </a:r>
            <a:r>
              <a:rPr lang="en-US" sz="1400" dirty="0"/>
              <a:t> met LR Classic </a:t>
            </a:r>
            <a:r>
              <a:rPr lang="en-US" sz="1100" dirty="0"/>
              <a:t>(</a:t>
            </a:r>
            <a:r>
              <a:rPr lang="en-US" sz="1100" dirty="0" err="1"/>
              <a:t>onder</a:t>
            </a:r>
            <a:r>
              <a:rPr lang="en-US" sz="1100" dirty="0"/>
              <a:t> “Web”). </a:t>
            </a:r>
            <a:br>
              <a:rPr lang="en-US" sz="1400" dirty="0"/>
            </a:br>
            <a:r>
              <a:rPr lang="en-US" sz="1400" dirty="0"/>
              <a:t>Dat </a:t>
            </a:r>
            <a:r>
              <a:rPr lang="en-US" sz="1400" dirty="0" err="1"/>
              <a:t>verzorgt</a:t>
            </a:r>
            <a:r>
              <a:rPr lang="en-US" sz="1400" dirty="0"/>
              <a:t>: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Selectie</a:t>
            </a:r>
            <a:r>
              <a:rPr lang="en-US" sz="1200" dirty="0">
                <a:solidFill>
                  <a:srgbClr val="D16349"/>
                </a:solidFill>
              </a:rPr>
              <a:t> (LR collections)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Volgorde</a:t>
            </a:r>
            <a:r>
              <a:rPr lang="en-US" sz="1200" dirty="0">
                <a:solidFill>
                  <a:srgbClr val="D16349"/>
                </a:solidFill>
              </a:rPr>
              <a:t> / </a:t>
            </a:r>
            <a:r>
              <a:rPr lang="en-US" sz="1200" dirty="0" err="1">
                <a:solidFill>
                  <a:srgbClr val="D16349"/>
                </a:solidFill>
              </a:rPr>
              <a:t>sortering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>
                <a:solidFill>
                  <a:srgbClr val="D16349"/>
                </a:solidFill>
              </a:rPr>
              <a:t>Copyright: watermark &amp; EXIF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Geschikte</a:t>
            </a:r>
            <a:r>
              <a:rPr lang="en-US" sz="1200" dirty="0">
                <a:solidFill>
                  <a:srgbClr val="D16349"/>
                </a:solidFill>
              </a:rPr>
              <a:t> </a:t>
            </a:r>
            <a:r>
              <a:rPr lang="en-US" sz="1200" dirty="0" err="1">
                <a:solidFill>
                  <a:srgbClr val="D16349"/>
                </a:solidFill>
              </a:rPr>
              <a:t>resolutie</a:t>
            </a:r>
            <a:endParaRPr lang="en-US" sz="1200" dirty="0">
              <a:solidFill>
                <a:srgbClr val="D16349"/>
              </a:solidFill>
            </a:endParaRP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Navigeren</a:t>
            </a:r>
            <a:r>
              <a:rPr lang="en-US" sz="1200" dirty="0">
                <a:solidFill>
                  <a:srgbClr val="D16349"/>
                </a:solidFill>
              </a:rPr>
              <a:t> door </a:t>
            </a:r>
            <a:r>
              <a:rPr lang="en-US" sz="1200" dirty="0" err="1">
                <a:solidFill>
                  <a:srgbClr val="D16349"/>
                </a:solidFill>
              </a:rPr>
              <a:t>foto’s</a:t>
            </a:r>
            <a:r>
              <a:rPr lang="en-US" sz="1200" dirty="0">
                <a:solidFill>
                  <a:srgbClr val="D16349"/>
                </a:solidFill>
              </a:rPr>
              <a:t> (▶)</a:t>
            </a:r>
          </a:p>
          <a:p>
            <a:pPr marL="346075" lvl="1" indent="-114300">
              <a:buFont typeface="Arial" panose="020B0604020202020204" pitchFamily="34" charset="0"/>
              <a:buChar char="•"/>
              <a:tabLst>
                <a:tab pos="6176963" algn="r"/>
              </a:tabLst>
            </a:pPr>
            <a:r>
              <a:rPr lang="en-US" sz="1200" dirty="0" err="1">
                <a:solidFill>
                  <a:srgbClr val="D16349"/>
                </a:solidFill>
              </a:rPr>
              <a:t>Hergebruik</a:t>
            </a:r>
            <a:r>
              <a:rPr lang="en-US" sz="1200" dirty="0">
                <a:solidFill>
                  <a:srgbClr val="D16349"/>
                </a:solidFill>
              </a:rPr>
              <a:t> in </a:t>
            </a:r>
            <a:r>
              <a:rPr lang="en-US" sz="1200" dirty="0" err="1">
                <a:solidFill>
                  <a:srgbClr val="D16349"/>
                </a:solidFill>
              </a:rPr>
              <a:t>bestaande</a:t>
            </a:r>
            <a:r>
              <a:rPr lang="en-US" sz="1200" dirty="0">
                <a:solidFill>
                  <a:srgbClr val="D16349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55933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2E81-354C-9127-2C54-75C2D5B4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48EDA-FE40-EFCD-C074-7891040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C0FCBA-F683-9093-1DD2-2B2C8396B86C}"/>
              </a:ext>
            </a:extLst>
          </p:cNvPr>
          <p:cNvSpPr/>
          <p:nvPr/>
        </p:nvSpPr>
        <p:spPr>
          <a:xfrm>
            <a:off x="0" y="4755196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PPT: 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tinyurl.com/</a:t>
            </a:r>
            <a:r>
              <a:rPr lang="en-US" sz="1200" dirty="0" err="1">
                <a:solidFill>
                  <a:schemeClr val="tx1"/>
                </a:solidFill>
              </a:rPr>
              <a:t>fchPPTnl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FA5729-638A-7D76-2D9B-6DF2E9122B73}"/>
              </a:ext>
            </a:extLst>
          </p:cNvPr>
          <p:cNvSpPr txBox="1">
            <a:spLocks/>
          </p:cNvSpPr>
          <p:nvPr/>
        </p:nvSpPr>
        <p:spPr>
          <a:xfrm>
            <a:off x="337156" y="75417"/>
            <a:ext cx="8469688" cy="565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 fontScale="77500" lnSpcReduction="2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nl-N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Samenvatting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4F665-1245-CF8C-E335-3AF55DF7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6" y="583736"/>
            <a:ext cx="3317039" cy="3105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13F78-AACB-849A-B95D-CD39ACB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493" y="1607463"/>
            <a:ext cx="3432320" cy="3150806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7EDB6894-5003-00D4-C4D7-B650F727D75D}"/>
              </a:ext>
            </a:extLst>
          </p:cNvPr>
          <p:cNvSpPr txBox="1">
            <a:spLocks/>
          </p:cNvSpPr>
          <p:nvPr/>
        </p:nvSpPr>
        <p:spPr bwMode="auto">
          <a:xfrm>
            <a:off x="337156" y="724277"/>
            <a:ext cx="4572000" cy="383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≈ 85 clubs (afdeling Brabant-Oost en Drenthe)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10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clubs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met ledenlijst en deels met portfolio’s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200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fotografen</a:t>
            </a:r>
          </a:p>
          <a:p>
            <a:pPr marL="577850" lvl="1" indent="-239713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≈ 25 </a:t>
            </a:r>
            <a:r>
              <a:rPr lang="nl-NL" sz="1200" dirty="0">
                <a:solidFill>
                  <a:srgbClr val="C00000"/>
                </a:solidFill>
                <a:sym typeface="Wingdings" pitchFamily="2" charset="2"/>
              </a:rPr>
              <a:t>expertise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 tags (b.v. “portret”, “landschap”)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Op weg naar meer afdelingen, clubs, portfolio’s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ym typeface="Wingdings" pitchFamily="2" charset="2"/>
              </a:rPr>
              <a:t>Vereist contactpersoon per </a:t>
            </a:r>
            <a:r>
              <a:rPr lang="nl-NL" sz="1600" dirty="0" err="1">
                <a:sym typeface="Wingdings" pitchFamily="2" charset="2"/>
              </a:rPr>
              <a:t>afd</a:t>
            </a:r>
            <a:r>
              <a:rPr lang="nl-NL" sz="1600" dirty="0">
                <a:sym typeface="Wingdings" pitchFamily="2" charset="2"/>
              </a:rPr>
              <a:t> </a:t>
            </a:r>
            <a:r>
              <a:rPr lang="nl-NL" sz="1200" dirty="0">
                <a:sym typeface="Wingdings" pitchFamily="2" charset="2"/>
              </a:rPr>
              <a:t>(niveau 1 lijst: clubs)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600" dirty="0">
                <a:solidFill>
                  <a:schemeClr val="tx1"/>
                </a:solidFill>
                <a:sym typeface="Wingdings" pitchFamily="2" charset="2"/>
              </a:rPr>
              <a:t>Vereist contactpersoon per club </a:t>
            </a:r>
            <a:r>
              <a:rPr lang="nl-NL" sz="1200" dirty="0">
                <a:solidFill>
                  <a:schemeClr val="tx1"/>
                </a:solidFill>
                <a:sym typeface="Wingdings" pitchFamily="2" charset="2"/>
              </a:rPr>
              <a:t>(niveau 2 lijst: leden)</a:t>
            </a:r>
            <a:endParaRPr lang="nl-NL" sz="1600" dirty="0">
              <a:solidFill>
                <a:schemeClr val="tx1"/>
              </a:solidFill>
              <a:sym typeface="Wingdings" pitchFamily="2" charset="2"/>
            </a:endParaRPr>
          </a:p>
          <a:p>
            <a:pPr marL="509588" lvl="1" indent="-171450">
              <a:spcBef>
                <a:spcPts val="500"/>
              </a:spcBef>
              <a:buClrTx/>
              <a:buSzPct val="120000"/>
              <a:buFont typeface="Courier New" panose="02070309020205020404" pitchFamily="49" charset="0"/>
              <a:buChar char="o"/>
            </a:pPr>
            <a:r>
              <a:rPr lang="nl-NL" sz="1200" dirty="0">
                <a:sym typeface="Wingdings" pitchFamily="2" charset="2"/>
              </a:rPr>
              <a:t>Wellicht: contactpersoon per afdeling die lokale clubs bijstaat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Nog later: eerste internationaal gebruik</a:t>
            </a:r>
          </a:p>
          <a:p>
            <a:pPr marL="522288" lvl="1" indent="-184150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</a:pPr>
            <a:r>
              <a:rPr lang="nl-NL" sz="1200" dirty="0">
                <a:solidFill>
                  <a:schemeClr val="tx2"/>
                </a:solidFill>
                <a:sym typeface="Wingdings" pitchFamily="2" charset="2"/>
              </a:rPr>
              <a:t>1 of 2 vrijwilligers die meehelpen met de software (buitenland?)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BF2B9B-809B-A55C-C51F-E74EC910201D}"/>
              </a:ext>
            </a:extLst>
          </p:cNvPr>
          <p:cNvSpPr/>
          <p:nvPr/>
        </p:nvSpPr>
        <p:spPr>
          <a:xfrm>
            <a:off x="4571999" y="4758269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EMAIL: </a:t>
            </a:r>
            <a:r>
              <a:rPr lang="en-US" sz="1200" dirty="0" err="1">
                <a:solidFill>
                  <a:schemeClr val="tx1"/>
                </a:solidFill>
              </a:rPr>
              <a:t>vdhamer@msn.com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A3674A-A95C-14BF-8551-5C884A8BFBF6}"/>
              </a:ext>
            </a:extLst>
          </p:cNvPr>
          <p:cNvSpPr/>
          <p:nvPr/>
        </p:nvSpPr>
        <p:spPr>
          <a:xfrm>
            <a:off x="2286001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FAQ: 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tinyurl.com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sz="1200" dirty="0" err="1">
                <a:solidFill>
                  <a:schemeClr val="tx1"/>
                </a:solidFill>
                <a:hlinkClick r:id="rId2"/>
              </a:rPr>
              <a:t>fchFAQnl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E78FAC-FDC3-95F8-ED51-B25D587CC9EC}"/>
              </a:ext>
            </a:extLst>
          </p:cNvPr>
          <p:cNvSpPr/>
          <p:nvPr/>
        </p:nvSpPr>
        <p:spPr>
          <a:xfrm>
            <a:off x="6858000" y="4758268"/>
            <a:ext cx="2194560" cy="3093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fcDeGender.nl/clubs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2396-8DDD-9F67-BCA6-CD76E59A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26CE-E197-A024-95BA-0ADFA689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7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BF087-97F7-6BA2-55A9-C0498EDC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C174812-3B43-8F7C-2650-4EDA405D09FC}"/>
              </a:ext>
            </a:extLst>
          </p:cNvPr>
          <p:cNvSpPr txBox="1">
            <a:spLocks/>
          </p:cNvSpPr>
          <p:nvPr/>
        </p:nvSpPr>
        <p:spPr>
          <a:xfrm>
            <a:off x="1143000" y="75416"/>
            <a:ext cx="6858000" cy="151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911225" algn="l"/>
                <a:tab pos="1255713" algn="l"/>
              </a:tabLst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Privacy,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en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rPr>
              <a:t>gegevensbeheer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79BD-9EA9-6EEB-B479-F4627DDD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8"/>
          <a:stretch>
            <a:fillRect/>
          </a:stretch>
        </p:blipFill>
        <p:spPr>
          <a:xfrm>
            <a:off x="5109732" y="2026995"/>
            <a:ext cx="4034268" cy="2309379"/>
          </a:xfrm>
          <a:prstGeom prst="rect">
            <a:avLst/>
          </a:prstGeom>
        </p:spPr>
      </p:pic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B8829583-427E-0029-56BA-74F9414103E4}"/>
              </a:ext>
            </a:extLst>
          </p:cNvPr>
          <p:cNvSpPr txBox="1">
            <a:spLocks/>
          </p:cNvSpPr>
          <p:nvPr/>
        </p:nvSpPr>
        <p:spPr bwMode="auto">
          <a:xfrm>
            <a:off x="337156" y="1532586"/>
            <a:ext cx="4572000" cy="3272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Gevoelige gegevens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app bevat eigenlijk geen gevoelige persoonsgegevens zoals tel/adres.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 gegevens komen aardig overeen met wat op meeste clubsites al staat.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App data worden door de clubs beschikbaar gesteld/onderhouden.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Zeggenschap over de inhoud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Wat er wel/niet staat beslist de club.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Laatste woord over inhoud over clublid ligt in principe bij clublid. 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Geen enkel stuk informatie is verplicht.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Hand-en-spandiensten binnen een club: 1 contactpersoon/beheerder.</a:t>
            </a:r>
          </a:p>
          <a:p>
            <a:pPr marL="234950" indent="-171450">
              <a:spcBef>
                <a:spcPts val="1000"/>
              </a:spcBef>
              <a:buClrTx/>
              <a:buSzTx/>
            </a:pPr>
            <a:r>
              <a:rPr lang="nl-NL" sz="11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Gegevensopslag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Liefst foto’s en andere clubgegevens fysiek stallen op de clubsite.</a:t>
            </a:r>
            <a:b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</a:b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Net als bij de website. Opslagruimte is meestal verwaarloosbaar.</a:t>
            </a:r>
          </a:p>
          <a:p>
            <a:pPr marL="63500" indent="0">
              <a:spcBef>
                <a:spcPts val="1000"/>
              </a:spcBef>
              <a:buClrTx/>
              <a:buSzTx/>
              <a:buNone/>
            </a:pPr>
            <a:r>
              <a:rPr lang="nl-NL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Hoofdlijnen van opzet is te zien in slides 11, 12 en 13.</a:t>
            </a:r>
          </a:p>
        </p:txBody>
      </p:sp>
    </p:spTree>
    <p:extLst>
      <p:ext uri="{BB962C8B-B14F-4D97-AF65-F5344CB8AC3E}">
        <p14:creationId xmlns:p14="http://schemas.microsoft.com/office/powerpoint/2010/main" val="4367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03BAB0-144B-7BE2-B5C8-377AE31D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72E-87CB-A680-99B7-2B8F9D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41FF21-5A65-F55F-1D55-F4EEAF2D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/>
              <a:t>DEMO VAN DE APP?</a:t>
            </a:r>
            <a:br>
              <a:rPr lang="nl-NL" dirty="0"/>
            </a:br>
            <a:br>
              <a:rPr lang="nl-NL" dirty="0"/>
            </a:br>
            <a:r>
              <a:rPr lang="nl-NL" dirty="0">
                <a:solidFill>
                  <a:schemeClr val="tx2"/>
                </a:solidFill>
              </a:rPr>
              <a:t>Gesimuleerde iPhone of iPad </a:t>
            </a: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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Beeld op beeldscherm van Mac</a:t>
            </a:r>
            <a:br>
              <a:rPr lang="nl-NL" dirty="0">
                <a:solidFill>
                  <a:schemeClr val="tx2"/>
                </a:solidFill>
                <a:sym typeface="Wingdings" pitchFamily="2" charset="2"/>
              </a:rPr>
            </a:br>
            <a:r>
              <a:rPr lang="nl-NL" dirty="0">
                <a:solidFill>
                  <a:schemeClr val="tx2"/>
                </a:solidFill>
                <a:sym typeface="Wingdings" pitchFamily="2" charset="2"/>
              </a:rPr>
              <a:t> (beeldscherm nu even een 4k TV via HDMI)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531E9A-9F56-D908-9B13-4B256C9EC354}"/>
              </a:ext>
            </a:extLst>
          </p:cNvPr>
          <p:cNvSpPr txBox="1"/>
          <p:nvPr/>
        </p:nvSpPr>
        <p:spPr>
          <a:xfrm>
            <a:off x="484741" y="4483864"/>
            <a:ext cx="10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0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9F1C6-4F51-B2D5-DB5A-968E427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4ACF-0DF2-74E9-A7FB-6915EB96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5D98E0-FD77-9E55-22B5-D97A92FB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1FF69-B993-48BB-FE83-2D96EBB17CAF}"/>
              </a:ext>
            </a:extLst>
          </p:cNvPr>
          <p:cNvGrpSpPr/>
          <p:nvPr/>
        </p:nvGrpSpPr>
        <p:grpSpPr>
          <a:xfrm>
            <a:off x="3409404" y="681445"/>
            <a:ext cx="1741719" cy="3777888"/>
            <a:chOff x="3409404" y="807719"/>
            <a:chExt cx="1741719" cy="377788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AA636D-7A11-D66B-02C5-4F771BAD08DB}"/>
                </a:ext>
              </a:extLst>
            </p:cNvPr>
            <p:cNvSpPr/>
            <p:nvPr/>
          </p:nvSpPr>
          <p:spPr>
            <a:xfrm>
              <a:off x="3714209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1BF576-40FD-1E00-6DC5-D7505C4F53C3}"/>
                </a:ext>
              </a:extLst>
            </p:cNvPr>
            <p:cNvSpPr/>
            <p:nvPr/>
          </p:nvSpPr>
          <p:spPr>
            <a:xfrm>
              <a:off x="3553099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1581D-88CB-DF09-CC5E-F0CE851C584F}"/>
                </a:ext>
              </a:extLst>
            </p:cNvPr>
            <p:cNvSpPr/>
            <p:nvPr/>
          </p:nvSpPr>
          <p:spPr>
            <a:xfrm>
              <a:off x="3409404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7030A0"/>
              </a:solidFill>
            </a:ln>
            <a:effectLst>
              <a:outerShdw blurRad="50800" dist="25400" dir="5400000" rotWithShape="0">
                <a:schemeClr val="bg1">
                  <a:alpha val="4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SierraClub.level2.json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A8C765-17FB-06FB-CBC0-F640F9094715}"/>
                </a:ext>
              </a:extLst>
            </p:cNvPr>
            <p:cNvSpPr/>
            <p:nvPr/>
          </p:nvSpPr>
          <p:spPr>
            <a:xfrm>
              <a:off x="3688078" y="128342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BD81FA-30FB-6E80-0346-B28E1BEA6F63}"/>
              </a:ext>
            </a:extLst>
          </p:cNvPr>
          <p:cNvGrpSpPr/>
          <p:nvPr/>
        </p:nvGrpSpPr>
        <p:grpSpPr>
          <a:xfrm>
            <a:off x="4598124" y="223703"/>
            <a:ext cx="3804544" cy="4235630"/>
            <a:chOff x="4598124" y="349977"/>
            <a:chExt cx="3804544" cy="42356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D53258-55BB-B7D8-C51D-A4962986F09E}"/>
                </a:ext>
              </a:extLst>
            </p:cNvPr>
            <p:cNvSpPr/>
            <p:nvPr/>
          </p:nvSpPr>
          <p:spPr>
            <a:xfrm>
              <a:off x="6965754" y="349977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AD67AC-4456-DC14-4890-90A7BD09EA16}"/>
                </a:ext>
              </a:extLst>
            </p:cNvPr>
            <p:cNvSpPr/>
            <p:nvPr/>
          </p:nvSpPr>
          <p:spPr>
            <a:xfrm>
              <a:off x="6822058" y="46536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F38D42A-4842-2047-40E0-73E233DEADB4}"/>
                </a:ext>
              </a:extLst>
            </p:cNvPr>
            <p:cNvSpPr/>
            <p:nvPr/>
          </p:nvSpPr>
          <p:spPr>
            <a:xfrm>
              <a:off x="6689158" y="575854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1DE75D-79DE-85F6-B60D-EFBF50B6822B}"/>
                </a:ext>
              </a:extLst>
            </p:cNvPr>
            <p:cNvSpPr/>
            <p:nvPr/>
          </p:nvSpPr>
          <p:spPr>
            <a:xfrm>
              <a:off x="6554190" y="692332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E774BF9-3439-955B-A03C-1397670A577A}"/>
                </a:ext>
              </a:extLst>
            </p:cNvPr>
            <p:cNvSpPr/>
            <p:nvPr/>
          </p:nvSpPr>
          <p:spPr>
            <a:xfrm>
              <a:off x="6410494" y="80771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1041F6-B969-1137-2409-016992AC4D5D}"/>
                </a:ext>
              </a:extLst>
            </p:cNvPr>
            <p:cNvSpPr/>
            <p:nvPr/>
          </p:nvSpPr>
          <p:spPr>
            <a:xfrm>
              <a:off x="6277594" y="918209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54FA3B-555C-0820-54B5-DDBEB08B8ADD}"/>
                </a:ext>
              </a:extLst>
            </p:cNvPr>
            <p:cNvSpPr/>
            <p:nvPr/>
          </p:nvSpPr>
          <p:spPr>
            <a:xfrm>
              <a:off x="6133899" y="1045573"/>
              <a:ext cx="1436914" cy="3540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Ansel_Adams</a:t>
              </a:r>
              <a:r>
                <a:rPr lang="en-GB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GB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NL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ndex.html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AA4D14-EF8A-7990-0DCC-4CF047DCB3D8}"/>
                </a:ext>
              </a:extLst>
            </p:cNvPr>
            <p:cNvSpPr/>
            <p:nvPr/>
          </p:nvSpPr>
          <p:spPr>
            <a:xfrm>
              <a:off x="6393072" y="1283427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Portfolio</a:t>
              </a:r>
            </a:p>
          </p:txBody>
        </p:sp>
        <p:cxnSp>
          <p:nvCxnSpPr>
            <p:cNvPr id="87" name="Curved Connector 43">
              <a:extLst>
                <a:ext uri="{FF2B5EF4-FFF2-40B4-BE49-F238E27FC236}">
                  <a16:creationId xmlns:a16="http://schemas.microsoft.com/office/drawing/2014/main" id="{836372A1-FACD-DCC5-FD65-3B2B718B1F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598124" y="2033454"/>
              <a:ext cx="1507564" cy="1034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43">
              <a:extLst>
                <a:ext uri="{FF2B5EF4-FFF2-40B4-BE49-F238E27FC236}">
                  <a16:creationId xmlns:a16="http://schemas.microsoft.com/office/drawing/2014/main" id="{75126D1A-9C3B-8308-7B81-6FF4345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065417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43">
              <a:extLst>
                <a:ext uri="{FF2B5EF4-FFF2-40B4-BE49-F238E27FC236}">
                  <a16:creationId xmlns:a16="http://schemas.microsoft.com/office/drawing/2014/main" id="{E486080E-EF1E-5BF7-AF27-8365E85E2AD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2612571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43">
              <a:extLst>
                <a:ext uri="{FF2B5EF4-FFF2-40B4-BE49-F238E27FC236}">
                  <a16:creationId xmlns:a16="http://schemas.microsoft.com/office/drawing/2014/main" id="{1284A85C-C703-94CE-D2E7-B8D39DA5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59" y="3889465"/>
              <a:ext cx="913318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0B6F5-51BC-FCA7-D6FD-269C8FF0A3E6}"/>
                </a:ext>
              </a:extLst>
            </p:cNvPr>
            <p:cNvSpPr txBox="1"/>
            <p:nvPr/>
          </p:nvSpPr>
          <p:spPr>
            <a:xfrm>
              <a:off x="5002372" y="1951564"/>
              <a:ext cx="1133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Level3URL</a:t>
              </a:r>
              <a:endParaRPr lang="en-NL" sz="1000" dirty="0"/>
            </a:p>
          </p:txBody>
        </p:sp>
        <p:cxnSp>
          <p:nvCxnSpPr>
            <p:cNvPr id="136" name="Curved Connector 43">
              <a:extLst>
                <a:ext uri="{FF2B5EF4-FFF2-40B4-BE49-F238E27FC236}">
                  <a16:creationId xmlns:a16="http://schemas.microsoft.com/office/drawing/2014/main" id="{F979B133-1272-CBC3-AC1C-6C58F107C0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2754086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43">
              <a:extLst>
                <a:ext uri="{FF2B5EF4-FFF2-40B4-BE49-F238E27FC236}">
                  <a16:creationId xmlns:a16="http://schemas.microsoft.com/office/drawing/2014/main" id="{6527E7DA-90A6-CC31-2811-9023678906A7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3489961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urved Connector 43">
              <a:extLst>
                <a:ext uri="{FF2B5EF4-FFF2-40B4-BE49-F238E27FC236}">
                  <a16:creationId xmlns:a16="http://schemas.microsoft.com/office/drawing/2014/main" id="{9A168FE8-F8BC-DDD5-7F69-DCC7AAAD13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72" y="4079419"/>
              <a:ext cx="51560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43">
              <a:extLst>
                <a:ext uri="{FF2B5EF4-FFF2-40B4-BE49-F238E27FC236}">
                  <a16:creationId xmlns:a16="http://schemas.microsoft.com/office/drawing/2014/main" id="{4E4C60DA-36E2-7A90-42BF-D0D01337E4D6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2400298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43">
              <a:extLst>
                <a:ext uri="{FF2B5EF4-FFF2-40B4-BE49-F238E27FC236}">
                  <a16:creationId xmlns:a16="http://schemas.microsoft.com/office/drawing/2014/main" id="{D5549FF7-236C-118F-2D56-7BA7D2D0627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3" y="1807573"/>
              <a:ext cx="52796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43">
              <a:extLst>
                <a:ext uri="{FF2B5EF4-FFF2-40B4-BE49-F238E27FC236}">
                  <a16:creationId xmlns:a16="http://schemas.microsoft.com/office/drawing/2014/main" id="{31063597-559C-5526-F442-B4ACD26B4EAA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5800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43">
              <a:extLst>
                <a:ext uri="{FF2B5EF4-FFF2-40B4-BE49-F238E27FC236}">
                  <a16:creationId xmlns:a16="http://schemas.microsoft.com/office/drawing/2014/main" id="{32B077E6-9D46-0BC2-5C3F-A1E07281B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21128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43">
              <a:extLst>
                <a:ext uri="{FF2B5EF4-FFF2-40B4-BE49-F238E27FC236}">
                  <a16:creationId xmlns:a16="http://schemas.microsoft.com/office/drawing/2014/main" id="{589624AD-4B39-AD0A-BBD6-E6012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135037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43">
              <a:extLst>
                <a:ext uri="{FF2B5EF4-FFF2-40B4-BE49-F238E27FC236}">
                  <a16:creationId xmlns:a16="http://schemas.microsoft.com/office/drawing/2014/main" id="{64FF97B7-230D-59E1-4B79-66B632C75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365863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43">
              <a:extLst>
                <a:ext uri="{FF2B5EF4-FFF2-40B4-BE49-F238E27FC236}">
                  <a16:creationId xmlns:a16="http://schemas.microsoft.com/office/drawing/2014/main" id="{6BE5CD81-A71B-BC32-46CC-A395F7F57CA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2919549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43">
              <a:extLst>
                <a:ext uri="{FF2B5EF4-FFF2-40B4-BE49-F238E27FC236}">
                  <a16:creationId xmlns:a16="http://schemas.microsoft.com/office/drawing/2014/main" id="{107BC36D-85BB-2976-0F4D-B38C6FEA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3707675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43">
              <a:extLst>
                <a:ext uri="{FF2B5EF4-FFF2-40B4-BE49-F238E27FC236}">
                  <a16:creationId xmlns:a16="http://schemas.microsoft.com/office/drawing/2014/main" id="{9F09384A-A7B3-4FBB-594E-6F6D925281B8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23" y="4232366"/>
              <a:ext cx="366854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C7D7E0-E468-E773-A8EB-E14DCCA7B6F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Niveaus</a:t>
            </a:r>
            <a:r>
              <a:rPr lang="en-NL"/>
              <a:t> </a:t>
            </a:r>
            <a:r>
              <a:rPr lang="en-NL" dirty="0"/>
              <a:t>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2ACE-0B5F-380F-DD6F-5F54DC2B1A7C}"/>
              </a:ext>
            </a:extLst>
          </p:cNvPr>
          <p:cNvSpPr/>
          <p:nvPr/>
        </p:nvSpPr>
        <p:spPr>
          <a:xfrm>
            <a:off x="1133409" y="791935"/>
            <a:ext cx="1436914" cy="36673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NL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oot.level1.json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E212B62-B262-FCC7-6C94-F990C9CBBE16}"/>
              </a:ext>
            </a:extLst>
          </p:cNvPr>
          <p:cNvGrpSpPr/>
          <p:nvPr/>
        </p:nvGrpSpPr>
        <p:grpSpPr>
          <a:xfrm>
            <a:off x="1285809" y="3544932"/>
            <a:ext cx="1158240" cy="766355"/>
            <a:chOff x="1285809" y="3671206"/>
            <a:chExt cx="1158240" cy="766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306155-B877-8699-69B2-E657620814F0}"/>
                </a:ext>
              </a:extLst>
            </p:cNvPr>
            <p:cNvSpPr/>
            <p:nvPr/>
          </p:nvSpPr>
          <p:spPr>
            <a:xfrm>
              <a:off x="1285809" y="3671206"/>
              <a:ext cx="1158240" cy="7663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D0DDE7-5E1D-D604-2147-C9ADDC1FE9A2}"/>
                </a:ext>
              </a:extLst>
            </p:cNvPr>
            <p:cNvSpPr/>
            <p:nvPr/>
          </p:nvSpPr>
          <p:spPr>
            <a:xfrm>
              <a:off x="1412083" y="3772444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EDC72-FC80-87C1-C533-AB4BC4B710DA}"/>
                </a:ext>
              </a:extLst>
            </p:cNvPr>
            <p:cNvSpPr/>
            <p:nvPr/>
          </p:nvSpPr>
          <p:spPr>
            <a:xfrm>
              <a:off x="1412083" y="4119698"/>
              <a:ext cx="910046" cy="234043"/>
            </a:xfrm>
            <a:prstGeom prst="rect">
              <a:avLst/>
            </a:prstGeom>
            <a:solidFill>
              <a:srgbClr val="0094FF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Museum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E6DA7C-7D29-EB4A-F2CD-E7F9088551E8}"/>
              </a:ext>
            </a:extLst>
          </p:cNvPr>
          <p:cNvGrpSpPr/>
          <p:nvPr/>
        </p:nvGrpSpPr>
        <p:grpSpPr>
          <a:xfrm>
            <a:off x="3561804" y="1767560"/>
            <a:ext cx="1158240" cy="2543727"/>
            <a:chOff x="3561804" y="1893834"/>
            <a:chExt cx="1158240" cy="25437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B60E91-E4DA-AAB6-B386-C056587BDA3B}"/>
                </a:ext>
              </a:extLst>
            </p:cNvPr>
            <p:cNvSpPr/>
            <p:nvPr/>
          </p:nvSpPr>
          <p:spPr>
            <a:xfrm>
              <a:off x="3561804" y="1893834"/>
              <a:ext cx="1158240" cy="25437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B429E5-D38F-7E12-C70F-0CCBFC15AC3E}"/>
                </a:ext>
              </a:extLst>
            </p:cNvPr>
            <p:cNvSpPr/>
            <p:nvPr/>
          </p:nvSpPr>
          <p:spPr>
            <a:xfrm>
              <a:off x="3688078" y="202419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B38F-D9C9-1FED-7F04-2CA7152BFBFC}"/>
                </a:ext>
              </a:extLst>
            </p:cNvPr>
            <p:cNvSpPr/>
            <p:nvPr/>
          </p:nvSpPr>
          <p:spPr>
            <a:xfrm>
              <a:off x="3688078" y="24623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D2074-352F-102D-470E-F77D7E25DE43}"/>
                </a:ext>
              </a:extLst>
            </p:cNvPr>
            <p:cNvSpPr/>
            <p:nvPr/>
          </p:nvSpPr>
          <p:spPr>
            <a:xfrm>
              <a:off x="3688078" y="2919549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337A71-B8E0-00D8-1100-1CA4BDFFA0AF}"/>
                </a:ext>
              </a:extLst>
            </p:cNvPr>
            <p:cNvSpPr/>
            <p:nvPr/>
          </p:nvSpPr>
          <p:spPr>
            <a:xfrm>
              <a:off x="3688078" y="3365863"/>
              <a:ext cx="910046" cy="2917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Lid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9A44B5-1905-2A6B-7400-9B10B6192503}"/>
                </a:ext>
              </a:extLst>
            </p:cNvPr>
            <p:cNvSpPr/>
            <p:nvPr/>
          </p:nvSpPr>
          <p:spPr>
            <a:xfrm>
              <a:off x="3688078" y="3772444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360ABB-989B-C710-BE27-34D4D4FCA3CE}"/>
                </a:ext>
              </a:extLst>
            </p:cNvPr>
            <p:cNvSpPr/>
            <p:nvPr/>
          </p:nvSpPr>
          <p:spPr>
            <a:xfrm>
              <a:off x="3688078" y="4119698"/>
              <a:ext cx="910046" cy="234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Ex-Lid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B1340DC4-3841-FB9E-EDA0-EAD76F9C3FAA}"/>
              </a:ext>
            </a:extLst>
          </p:cNvPr>
          <p:cNvSpPr/>
          <p:nvPr/>
        </p:nvSpPr>
        <p:spPr>
          <a:xfrm>
            <a:off x="6266798" y="1767560"/>
            <a:ext cx="1158240" cy="254372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Helvetica" pitchFamily="2" charset="0"/>
              <a:cs typeface="Arial Hebrew Scholar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03A03C-FBD7-3909-5286-280D4626903D}"/>
              </a:ext>
            </a:extLst>
          </p:cNvPr>
          <p:cNvSpPr/>
          <p:nvPr/>
        </p:nvSpPr>
        <p:spPr>
          <a:xfrm>
            <a:off x="6393072" y="189792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205257-00E4-9A25-691A-43A9714FE9F6}"/>
              </a:ext>
            </a:extLst>
          </p:cNvPr>
          <p:cNvSpPr/>
          <p:nvPr/>
        </p:nvSpPr>
        <p:spPr>
          <a:xfrm>
            <a:off x="6393072" y="23360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E19E59-0A53-A902-23BC-EBB0A7AC975C}"/>
              </a:ext>
            </a:extLst>
          </p:cNvPr>
          <p:cNvSpPr/>
          <p:nvPr/>
        </p:nvSpPr>
        <p:spPr>
          <a:xfrm>
            <a:off x="6393072" y="2793275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FD5C1A-5725-369F-B874-0D26E70EAFA3}"/>
              </a:ext>
            </a:extLst>
          </p:cNvPr>
          <p:cNvSpPr/>
          <p:nvPr/>
        </p:nvSpPr>
        <p:spPr>
          <a:xfrm>
            <a:off x="6393072" y="3239589"/>
            <a:ext cx="910046" cy="291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E74714-6AA0-5174-D605-555C8EE0C21B}"/>
              </a:ext>
            </a:extLst>
          </p:cNvPr>
          <p:cNvSpPr/>
          <p:nvPr/>
        </p:nvSpPr>
        <p:spPr>
          <a:xfrm>
            <a:off x="6393072" y="3685903"/>
            <a:ext cx="910046" cy="26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NL" dirty="0">
                <a:latin typeface="Helvetica" pitchFamily="2" charset="0"/>
                <a:cs typeface="Arial Hebrew Scholar" pitchFamily="2" charset="-79"/>
              </a:rPr>
              <a:t>Foto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4C00326-442E-360B-8607-2C074CC67A86}"/>
              </a:ext>
            </a:extLst>
          </p:cNvPr>
          <p:cNvGrpSpPr/>
          <p:nvPr/>
        </p:nvGrpSpPr>
        <p:grpSpPr>
          <a:xfrm>
            <a:off x="1285809" y="1071698"/>
            <a:ext cx="2132305" cy="2389413"/>
            <a:chOff x="1285809" y="1197972"/>
            <a:chExt cx="2132305" cy="2389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E95A9F-9220-57C7-C4F3-1A409D64165B}"/>
                </a:ext>
              </a:extLst>
            </p:cNvPr>
            <p:cNvSpPr/>
            <p:nvPr/>
          </p:nvSpPr>
          <p:spPr>
            <a:xfrm>
              <a:off x="1285809" y="1197972"/>
              <a:ext cx="1158240" cy="238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latin typeface="Helvetica" pitchFamily="2" charset="0"/>
                <a:cs typeface="Arial Hebrew Scholar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F0386-A0BC-5462-A662-4F7EEE60533C}"/>
                </a:ext>
              </a:extLst>
            </p:cNvPr>
            <p:cNvSpPr/>
            <p:nvPr/>
          </p:nvSpPr>
          <p:spPr>
            <a:xfrm>
              <a:off x="1412083" y="13503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7DF99-A2A5-CA71-5D9C-27FB5B62B8A7}"/>
                </a:ext>
              </a:extLst>
            </p:cNvPr>
            <p:cNvSpPr/>
            <p:nvPr/>
          </p:nvSpPr>
          <p:spPr>
            <a:xfrm>
              <a:off x="1412083" y="180757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FD3FA-CB0B-DA42-0A56-023CDBBCE5D7}"/>
                </a:ext>
              </a:extLst>
            </p:cNvPr>
            <p:cNvSpPr/>
            <p:nvPr/>
          </p:nvSpPr>
          <p:spPr>
            <a:xfrm>
              <a:off x="1412083" y="22457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9A68D0-F907-1CFD-5BED-B116FA6DBF60}"/>
                </a:ext>
              </a:extLst>
            </p:cNvPr>
            <p:cNvSpPr/>
            <p:nvPr/>
          </p:nvSpPr>
          <p:spPr>
            <a:xfrm>
              <a:off x="1412083" y="2702923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CC6E6-FADE-68D8-221B-FF1839D4F13A}"/>
                </a:ext>
              </a:extLst>
            </p:cNvPr>
            <p:cNvSpPr/>
            <p:nvPr/>
          </p:nvSpPr>
          <p:spPr>
            <a:xfrm>
              <a:off x="1412083" y="3149237"/>
              <a:ext cx="910046" cy="291737"/>
            </a:xfrm>
            <a:prstGeom prst="rect">
              <a:avLst/>
            </a:prstGeom>
            <a:solidFill>
              <a:srgbClr val="7030A0">
                <a:alpha val="45882"/>
              </a:srgb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dirty="0">
                  <a:latin typeface="Helvetica" pitchFamily="2" charset="0"/>
                  <a:cs typeface="Arial Hebrew Scholar" pitchFamily="2" charset="-79"/>
                </a:rPr>
                <a:t>Club</a:t>
              </a:r>
            </a:p>
          </p:txBody>
        </p:sp>
        <p:cxnSp>
          <p:nvCxnSpPr>
            <p:cNvPr id="91" name="Curved Connector 43">
              <a:extLst>
                <a:ext uri="{FF2B5EF4-FFF2-40B4-BE49-F238E27FC236}">
                  <a16:creationId xmlns:a16="http://schemas.microsoft.com/office/drawing/2014/main" id="{2BB50DD2-DA05-6614-0A71-C1F07278C71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22129" y="1482326"/>
              <a:ext cx="1069860" cy="1391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43">
              <a:extLst>
                <a:ext uri="{FF2B5EF4-FFF2-40B4-BE49-F238E27FC236}">
                  <a16:creationId xmlns:a16="http://schemas.microsoft.com/office/drawing/2014/main" id="{E8B6DC72-35E7-10BA-990C-BC98BEE2C4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2392136"/>
              <a:ext cx="432167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43">
              <a:extLst>
                <a:ext uri="{FF2B5EF4-FFF2-40B4-BE49-F238E27FC236}">
                  <a16:creationId xmlns:a16="http://schemas.microsoft.com/office/drawing/2014/main" id="{F6D7EF45-F60F-2371-A32C-A8053F26E3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29" y="3293745"/>
              <a:ext cx="438699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3C6146C-8742-4D07-41B8-9AB9CA0FC71C}"/>
                </a:ext>
              </a:extLst>
            </p:cNvPr>
            <p:cNvSpPr txBox="1"/>
            <p:nvPr/>
          </p:nvSpPr>
          <p:spPr>
            <a:xfrm>
              <a:off x="2359050" y="1264375"/>
              <a:ext cx="10590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NL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Level2URL</a:t>
              </a:r>
              <a:endParaRPr lang="en-NL" sz="1000" dirty="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F2616741-918D-DDAC-0C19-587B4F91218F}"/>
              </a:ext>
            </a:extLst>
          </p:cNvPr>
          <p:cNvSpPr txBox="1"/>
          <p:nvPr/>
        </p:nvSpPr>
        <p:spPr>
          <a:xfrm>
            <a:off x="6393073" y="3935313"/>
            <a:ext cx="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rgbClr val="689165"/>
                </a:solidFill>
              </a:rPr>
              <a:t>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B1C194-3246-1EF2-05D3-348B4ADB0EC4}"/>
              </a:ext>
            </a:extLst>
          </p:cNvPr>
          <p:cNvSpPr txBox="1"/>
          <p:nvPr/>
        </p:nvSpPr>
        <p:spPr>
          <a:xfrm>
            <a:off x="914751" y="4511040"/>
            <a:ext cx="1874231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7030A0"/>
                </a:solidFill>
              </a:rPr>
              <a:t>Clublijst (centraal)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93FF74E-856B-ADA9-18C3-235730DADE8B}"/>
              </a:ext>
            </a:extLst>
          </p:cNvPr>
          <p:cNvSpPr txBox="1"/>
          <p:nvPr/>
        </p:nvSpPr>
        <p:spPr>
          <a:xfrm>
            <a:off x="3418114" y="4511040"/>
            <a:ext cx="1428204" cy="276999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FEC700"/>
                </a:solidFill>
              </a:rPr>
              <a:t>Ledenlijst (per club)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E4D45DB-B955-9B3C-0EBE-CE296EC316C4}"/>
              </a:ext>
            </a:extLst>
          </p:cNvPr>
          <p:cNvSpPr txBox="1"/>
          <p:nvPr/>
        </p:nvSpPr>
        <p:spPr>
          <a:xfrm>
            <a:off x="6127461" y="4511040"/>
            <a:ext cx="1428204" cy="27699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NL" dirty="0">
                <a:solidFill>
                  <a:srgbClr val="689165"/>
                </a:solidFill>
              </a:rPr>
              <a:t>Portfolio (per lid)</a:t>
            </a:r>
          </a:p>
        </p:txBody>
      </p:sp>
    </p:spTree>
    <p:extLst>
      <p:ext uri="{BB962C8B-B14F-4D97-AF65-F5344CB8AC3E}">
        <p14:creationId xmlns:p14="http://schemas.microsoft.com/office/powerpoint/2010/main" val="10537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CFFDE-D1C1-CC02-49C0-EA05161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1E253-ECEB-3D47-31FA-FF454BCBA553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Level 1 </a:t>
            </a:r>
            <a:r>
              <a:rPr lang="en-NL" dirty="0">
                <a:sym typeface="Wingdings" pitchFamily="2" charset="2"/>
              </a:rPr>
              <a:t> 2  </a:t>
            </a:r>
            <a:r>
              <a:rPr lang="en-NL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24DF1-99B4-DFD3-110C-4F70FC55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040" y="-25759"/>
            <a:ext cx="4243188" cy="25524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2E9CC-15E5-D16A-7F1F-00585142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D8D6"/>
              </a:clrFrom>
              <a:clrTo>
                <a:srgbClr val="D9D8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2833" r="3843" b="7267"/>
          <a:stretch/>
        </p:blipFill>
        <p:spPr>
          <a:xfrm>
            <a:off x="2064913" y="2560422"/>
            <a:ext cx="4174778" cy="25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8D2741-7C67-B2E1-F4D8-ED870E57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D9A54-46C7-11FE-16A8-4B368533CE5D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Database binnen de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65B0-0786-EBF2-8215-FD545BA2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7" y="785854"/>
            <a:ext cx="5738702" cy="343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CF03E-1BA1-2234-E4A0-3D0A077ED384}"/>
              </a:ext>
            </a:extLst>
          </p:cNvPr>
          <p:cNvSpPr txBox="1"/>
          <p:nvPr/>
        </p:nvSpPr>
        <p:spPr>
          <a:xfrm>
            <a:off x="197476" y="698365"/>
            <a:ext cx="3189668" cy="37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/>
              <a:t>Clubs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leden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geladen</a:t>
            </a:r>
            <a:r>
              <a:rPr lang="en-GB" sz="1400" dirty="0"/>
              <a:t> </a:t>
            </a:r>
            <a:r>
              <a:rPr lang="en-GB" sz="1400" dirty="0" err="1"/>
              <a:t>vanuit</a:t>
            </a:r>
            <a:br>
              <a:rPr lang="en-GB" sz="1400" dirty="0"/>
            </a:br>
            <a:r>
              <a:rPr lang="en-GB" sz="1400" dirty="0" err="1"/>
              <a:t>bestanden</a:t>
            </a:r>
            <a:r>
              <a:rPr lang="en-GB" sz="1400" dirty="0"/>
              <a:t>, maar </a:t>
            </a:r>
            <a:r>
              <a:rPr lang="en-GB" sz="1400" dirty="0" err="1"/>
              <a:t>bewaard</a:t>
            </a:r>
            <a:r>
              <a:rPr lang="en-GB" sz="1400" dirty="0"/>
              <a:t> in database</a:t>
            </a:r>
            <a:br>
              <a:rPr lang="en-GB" sz="1400" dirty="0"/>
            </a:br>
            <a:r>
              <a:rPr lang="en-GB" sz="1400" dirty="0"/>
              <a:t>op eigen </a:t>
            </a:r>
            <a:r>
              <a:rPr lang="en-GB" sz="1400" dirty="0" err="1"/>
              <a:t>mobiele</a:t>
            </a:r>
            <a:r>
              <a:rPr lang="en-GB" sz="1400" dirty="0"/>
              <a:t> device.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Waarom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Scherminhoud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snel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zichtbaar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afhankelijk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van network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Toekomst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: minder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vaak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ophalen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Geeft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structuur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aan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de software</a:t>
            </a:r>
          </a:p>
          <a:p>
            <a:pPr marL="358775" lvl="1" indent="-176213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Technische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complicaties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App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doet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meerdere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 taken </a:t>
            </a:r>
            <a:r>
              <a:rPr lang="en-GB" sz="1300" dirty="0" err="1">
                <a:solidFill>
                  <a:schemeClr val="bg2">
                    <a:lumMod val="75000"/>
                  </a:schemeClr>
                </a:solidFill>
              </a:rPr>
              <a:t>gelijktijdig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Scherm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inhoud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verandert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bij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datawijzigingen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633412" lvl="2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Taken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kunnen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elkaar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voor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voeten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</a:rPr>
              <a:t>lopen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  <a:p>
            <a:pPr marL="358775" lvl="1" indent="-179388">
              <a:buFont typeface="Arial" panose="020B0604020202020204" pitchFamily="34" charset="0"/>
              <a:buChar char="•"/>
              <a:tabLst>
                <a:tab pos="176213" algn="l"/>
                <a:tab pos="6176963" algn="r"/>
              </a:tabLst>
            </a:pPr>
            <a:r>
              <a:rPr lang="en-GB" sz="1300" dirty="0">
                <a:solidFill>
                  <a:schemeClr val="bg2">
                    <a:lumMod val="75000"/>
                  </a:schemeClr>
                </a:solidFill>
              </a:rPr>
              <a:t>Core Data (SQLite) </a:t>
            </a:r>
            <a:r>
              <a:rPr lang="en-GB" sz="13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Swift Data?</a:t>
            </a:r>
            <a:endParaRPr lang="en-GB" sz="13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9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0F71E-1D7A-8F5F-1D5B-D98AF1DA9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1" y="452640"/>
            <a:ext cx="6963870" cy="43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F2749-2C90-71D9-A9F7-9184FE7C8FB7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Welkomstscherm </a:t>
            </a:r>
            <a:r>
              <a:rPr lang="en-NL" sz="1400" dirty="0"/>
              <a:t>(animatie, “prelude”)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992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38E494-0DFD-775E-D6DF-5EF536B5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61C94-7325-77EC-2691-543C3C457706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Instellingen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FB0D34A-796A-3610-FED2-7133847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3" y="483063"/>
            <a:ext cx="6859022" cy="42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C4A00-F0F2-5982-FA51-1B68D0EF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1F204-38DA-63B9-62BA-9F742B64F01F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Ingebouwde introductie tot de app (tweetalig)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8B04-0AC8-DCAC-B5BD-BBFEEE00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1" y="483063"/>
            <a:ext cx="6799470" cy="4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0CB897-C232-1DD8-3CBC-9A16617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762BF-6C9A-CAA6-5A78-3D3FB7ED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3117"/>
          <a:stretch/>
        </p:blipFill>
        <p:spPr>
          <a:xfrm>
            <a:off x="131927" y="118281"/>
            <a:ext cx="8857397" cy="49149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3CB42E-D313-F8F2-9D48-74CC15646C03}"/>
              </a:ext>
            </a:extLst>
          </p:cNvPr>
          <p:cNvSpPr/>
          <p:nvPr/>
        </p:nvSpPr>
        <p:spPr>
          <a:xfrm>
            <a:off x="7483522" y="353556"/>
            <a:ext cx="1468596" cy="2616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Android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5FD8C-C59E-947F-8CCD-2DA8ED0F1EAD}"/>
              </a:ext>
            </a:extLst>
          </p:cNvPr>
          <p:cNvSpPr/>
          <p:nvPr/>
        </p:nvSpPr>
        <p:spPr>
          <a:xfrm>
            <a:off x="7406997" y="2209170"/>
            <a:ext cx="1582327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Windows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⤵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BA9DF-2CCC-862C-E21E-872AF2A999B0}"/>
              </a:ext>
            </a:extLst>
          </p:cNvPr>
          <p:cNvSpPr/>
          <p:nvPr/>
        </p:nvSpPr>
        <p:spPr>
          <a:xfrm>
            <a:off x="7889432" y="2595722"/>
            <a:ext cx="1091008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NL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pp) iOS </a:t>
            </a:r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⤴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966911-E646-A015-75AA-917E7BFB3097}"/>
              </a:ext>
            </a:extLst>
          </p:cNvPr>
          <p:cNvSpPr/>
          <p:nvPr/>
        </p:nvSpPr>
        <p:spPr>
          <a:xfrm>
            <a:off x="7260413" y="3749994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(app/web) macOS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306959-29DB-C1CC-2C16-DDFD2C056A06}"/>
              </a:ext>
            </a:extLst>
          </p:cNvPr>
          <p:cNvSpPr/>
          <p:nvPr/>
        </p:nvSpPr>
        <p:spPr>
          <a:xfrm>
            <a:off x="7491035" y="4069629"/>
            <a:ext cx="1750649" cy="2616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(web)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➡️</a:t>
            </a:r>
            <a:endParaRPr lang="en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0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0CE3-A451-1497-5FCB-7B4EE75F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8" y="0"/>
            <a:ext cx="5497854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FD01-A6C3-EADC-AD58-0607845D449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Fotoclub</a:t>
            </a:r>
            <a:r>
              <a:rPr lang="en-US" dirty="0"/>
              <a:t> Hub </a:t>
            </a:r>
            <a:r>
              <a:rPr lang="en-US" dirty="0">
                <a:solidFill>
                  <a:srgbClr val="C00000"/>
                </a:solidFill>
              </a:rPr>
              <a:t>HTML </a:t>
            </a:r>
            <a:r>
              <a:rPr lang="en-US" sz="1400" dirty="0"/>
              <a:t>(macOS app)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BBAE-75D1-86C4-59D3-9627DFF2B7C6}"/>
              </a:ext>
            </a:extLst>
          </p:cNvPr>
          <p:cNvSpPr txBox="1"/>
          <p:nvPr/>
        </p:nvSpPr>
        <p:spPr>
          <a:xfrm>
            <a:off x="191069" y="632097"/>
            <a:ext cx="3795715" cy="8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Genereert HTML pagina’s voor websites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Zodat gegevens ook te bekijken zijn in browser op PC, Android, etc.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Kan naar deze pagina’s linken binnen b.v. bestaande </a:t>
            </a:r>
            <a:r>
              <a:rPr lang="nl-NL" sz="1000" dirty="0" err="1"/>
              <a:t>Wordpress</a:t>
            </a:r>
            <a:r>
              <a:rPr lang="nl-NL" sz="1000" dirty="0"/>
              <a:t> site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Input: lijst met clubs (Level 1) en ledenlijsten (Level 2)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0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000" dirty="0"/>
              <a:t>Output: ledenlijst voor club, met links naar portfolio’s van leden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F92D-7BD0-AE7D-9EA1-F9739B97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t="1938" r="8503" b="882"/>
          <a:stretch/>
        </p:blipFill>
        <p:spPr>
          <a:xfrm>
            <a:off x="1143893" y="1595628"/>
            <a:ext cx="1566388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E7BE9A-2F93-F827-6375-FE686433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E49627-4715-7636-CAEC-06CBE6B1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6192" r="2975" b="6192"/>
          <a:stretch/>
        </p:blipFill>
        <p:spPr>
          <a:xfrm>
            <a:off x="6614578" y="213814"/>
            <a:ext cx="2293180" cy="450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9112-3391-8626-FA15-AEA1D46E438B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Praktische gegevens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1A6FC-99BF-F466-9657-95F407DF0055}"/>
              </a:ext>
            </a:extLst>
          </p:cNvPr>
          <p:cNvSpPr txBox="1"/>
          <p:nvPr/>
        </p:nvSpPr>
        <p:spPr>
          <a:xfrm>
            <a:off x="191069" y="682388"/>
            <a:ext cx="6390035" cy="383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  <a:defRPr sz="20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App voor iPhone en iPad </a:t>
            </a:r>
            <a:r>
              <a:rPr lang="nl-NL" sz="1000" dirty="0"/>
              <a:t>(en Mac en </a:t>
            </a:r>
            <a:r>
              <a:rPr lang="nl-NL" sz="1000" dirty="0" err="1"/>
              <a:t>Vision</a:t>
            </a:r>
            <a:r>
              <a:rPr lang="nl-NL" sz="1000" dirty="0"/>
              <a:t> Pro)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Zuster app “Fotoclub App HTML” voor Website ondersteuning </a:t>
            </a:r>
            <a:r>
              <a:rPr lang="nl-NL" sz="1000" dirty="0"/>
              <a:t>(Android, Windows, m</a:t>
            </a:r>
            <a:r>
              <a:rPr lang="en-GB" sz="1000" dirty="0" err="1"/>
              <a:t>acOS</a:t>
            </a:r>
            <a:r>
              <a:rPr lang="en-GB" sz="1000" dirty="0"/>
              <a:t>,…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Meerdere fotoclubs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Momenteel 100 app gebruikers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/>
              <a:t> 2k (NL, app &amp; web)? </a:t>
            </a:r>
            <a:r>
              <a:rPr lang="nl-NL" sz="1000" dirty="0">
                <a:sym typeface="Wingdings" pitchFamily="2" charset="2"/>
              </a:rPr>
              <a:t></a:t>
            </a:r>
            <a:r>
              <a:rPr lang="nl-NL" sz="1400" dirty="0">
                <a:sym typeface="Wingdings" pitchFamily="2" charset="2"/>
              </a:rPr>
              <a:t> 100k (app &amp; web)??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Werkt wereldwijd: Nederlandtalig &amp; Engelstalig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Staat in Apple </a:t>
            </a:r>
            <a:r>
              <a:rPr lang="nl-NL" sz="1400" dirty="0">
                <a:hlinkClick r:id="rId4"/>
              </a:rPr>
              <a:t>App Store</a:t>
            </a: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Uitleg/documentatie binnen de app zelf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Meer uitgebreide documentatie op </a:t>
            </a:r>
            <a:r>
              <a:rPr lang="nl-NL" sz="1400" dirty="0">
                <a:hlinkClick r:id="rId5"/>
              </a:rPr>
              <a:t>Github</a:t>
            </a:r>
            <a:r>
              <a:rPr lang="nl-NL" sz="1400" dirty="0"/>
              <a:t> (</a:t>
            </a:r>
            <a:r>
              <a:rPr lang="nl-NL" sz="1400" dirty="0" err="1"/>
              <a:t>engelstalig</a:t>
            </a:r>
            <a:r>
              <a:rPr lang="nl-NL" sz="14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Ruim 8000 regels broncode </a:t>
            </a:r>
            <a:r>
              <a:rPr lang="nl-NL" sz="1000" dirty="0"/>
              <a:t>(.</a:t>
            </a:r>
            <a:r>
              <a:rPr lang="nl-NL" sz="1000" dirty="0" err="1"/>
              <a:t>swift</a:t>
            </a:r>
            <a:r>
              <a:rPr lang="nl-NL" sz="1000" dirty="0"/>
              <a:t>) </a:t>
            </a:r>
            <a:r>
              <a:rPr lang="nl-NL" sz="1400" dirty="0"/>
              <a:t>+ 3000 regels data </a:t>
            </a:r>
            <a:r>
              <a:rPr lang="nl-NL" sz="1000" dirty="0"/>
              <a:t>(.</a:t>
            </a:r>
            <a:r>
              <a:rPr lang="nl-NL" sz="1000" dirty="0" err="1"/>
              <a:t>json</a:t>
            </a:r>
            <a:r>
              <a:rPr lang="nl-NL" sz="1000" dirty="0"/>
              <a:t>)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nl-NL" sz="1400" dirty="0"/>
              <a:t>Enkele jaren in ontwikkeling </a:t>
            </a:r>
            <a:r>
              <a:rPr lang="nl-NL" sz="1000" dirty="0"/>
              <a:t>(update meer of minder maandelijks)</a:t>
            </a:r>
          </a:p>
        </p:txBody>
      </p:sp>
    </p:spTree>
    <p:extLst>
      <p:ext uri="{BB962C8B-B14F-4D97-AF65-F5344CB8AC3E}">
        <p14:creationId xmlns:p14="http://schemas.microsoft.com/office/powerpoint/2010/main" val="238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DB22B3-531A-F72B-040D-E40BB988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36728-C01B-4983-CABC-F4FFCE01130E}"/>
              </a:ext>
            </a:extLst>
          </p:cNvPr>
          <p:cNvGrpSpPr/>
          <p:nvPr/>
        </p:nvGrpSpPr>
        <p:grpSpPr>
          <a:xfrm>
            <a:off x="154675" y="113731"/>
            <a:ext cx="8987098" cy="4916038"/>
            <a:chOff x="154675" y="113731"/>
            <a:chExt cx="8987098" cy="4916038"/>
          </a:xfrm>
        </p:grpSpPr>
        <p:pic>
          <p:nvPicPr>
            <p:cNvPr id="1026" name="Picture 2" descr="Apple Vision Pro price in Nigeria. Apple VR Glasses in Lagos Abuja">
              <a:extLst>
                <a:ext uri="{FF2B5EF4-FFF2-40B4-BE49-F238E27FC236}">
                  <a16:creationId xmlns:a16="http://schemas.microsoft.com/office/drawing/2014/main" id="{85E0AE4D-B559-9DF8-0E8C-01001F2F1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0" y="483063"/>
              <a:ext cx="2160237" cy="139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0BC703-9BF7-7B00-1602-9F65D7832417}"/>
                </a:ext>
              </a:extLst>
            </p:cNvPr>
            <p:cNvGrpSpPr/>
            <p:nvPr/>
          </p:nvGrpSpPr>
          <p:grpSpPr>
            <a:xfrm>
              <a:off x="2697707" y="196927"/>
              <a:ext cx="6444066" cy="4832842"/>
              <a:chOff x="2813262" y="0"/>
              <a:chExt cx="6330738" cy="4749645"/>
            </a:xfrm>
          </p:grpSpPr>
          <p:pic>
            <p:nvPicPr>
              <p:cNvPr id="8" name="Picture 7" descr="A screenshot of a room with a couch and a coffee table&#10;&#10;Description automatically generated">
                <a:extLst>
                  <a:ext uri="{FF2B5EF4-FFF2-40B4-BE49-F238E27FC236}">
                    <a16:creationId xmlns:a16="http://schemas.microsoft.com/office/drawing/2014/main" id="{2F77D0DB-CBF3-59E1-512C-C1E822F3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3262" y="0"/>
                <a:ext cx="6330738" cy="47457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2AAED-03A0-8503-0C8D-3CC00BE155A2}"/>
                  </a:ext>
                </a:extLst>
              </p:cNvPr>
              <p:cNvSpPr txBox="1"/>
              <p:nvPr/>
            </p:nvSpPr>
            <p:spPr>
              <a:xfrm>
                <a:off x="2863965" y="4380313"/>
                <a:ext cx="2057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900" dirty="0">
                    <a:solidFill>
                      <a:schemeClr val="bg1"/>
                    </a:solidFill>
                  </a:rPr>
                  <a:t>Vision Pro</a:t>
                </a:r>
                <a:br>
                  <a:rPr lang="en-NL" sz="900" dirty="0">
                    <a:solidFill>
                      <a:schemeClr val="bg1"/>
                    </a:solidFill>
                  </a:rPr>
                </a:br>
                <a:r>
                  <a:rPr lang="en-NL" sz="900" dirty="0">
                    <a:solidFill>
                      <a:schemeClr val="bg1"/>
                    </a:solidFill>
                  </a:rPr>
                  <a:t>NL / VisionOS 2.0 beta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016EAD-E22F-E8E1-5070-496205A4E401}"/>
                </a:ext>
              </a:extLst>
            </p:cNvPr>
            <p:cNvSpPr txBox="1"/>
            <p:nvPr/>
          </p:nvSpPr>
          <p:spPr>
            <a:xfrm>
              <a:off x="154675" y="113731"/>
              <a:ext cx="25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dirty="0"/>
                <a:t>Vision Pro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41A7F-411C-9A64-B0FC-314DF2C07755}"/>
              </a:ext>
            </a:extLst>
          </p:cNvPr>
          <p:cNvSpPr txBox="1"/>
          <p:nvPr/>
        </p:nvSpPr>
        <p:spPr>
          <a:xfrm>
            <a:off x="215613" y="4455224"/>
            <a:ext cx="14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/>
              <a:t>Mac Studio</a:t>
            </a:r>
            <a:br>
              <a:rPr lang="en-NL" sz="900" dirty="0"/>
            </a:br>
            <a:r>
              <a:rPr lang="en-NL" sz="900" dirty="0"/>
              <a:t>NL </a:t>
            </a:r>
            <a:r>
              <a:rPr lang="en-NL" sz="900"/>
              <a:t>/ MacOS</a:t>
            </a:r>
            <a:endParaRPr lang="en-NL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5F8C-168D-A209-8CCF-DBB363ED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" y="1998618"/>
            <a:ext cx="3223093" cy="2576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64E9-8378-D666-5141-0406490C8AB4}"/>
              </a:ext>
            </a:extLst>
          </p:cNvPr>
          <p:cNvSpPr txBox="1"/>
          <p:nvPr/>
        </p:nvSpPr>
        <p:spPr>
          <a:xfrm>
            <a:off x="154675" y="1694601"/>
            <a:ext cx="21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813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98719-11C7-C70C-56FC-353FBDE0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7CBBBF-9446-44CA-840E-D323941AB285}"/>
              </a:ext>
            </a:extLst>
          </p:cNvPr>
          <p:cNvSpPr txBox="1"/>
          <p:nvPr/>
        </p:nvSpPr>
        <p:spPr>
          <a:xfrm>
            <a:off x="3773512" y="827996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Expertises</a:t>
            </a:r>
            <a:endParaRPr lang="en-US" sz="1900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BF47109A-AD68-844D-6509-AE17F1BB46D7}"/>
              </a:ext>
            </a:extLst>
          </p:cNvPr>
          <p:cNvSpPr/>
          <p:nvPr/>
        </p:nvSpPr>
        <p:spPr>
          <a:xfrm rot="16200000">
            <a:off x="4277935" y="626311"/>
            <a:ext cx="403538" cy="13093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E1355-666B-A385-988D-04665AFAB610}"/>
              </a:ext>
            </a:extLst>
          </p:cNvPr>
          <p:cNvSpPr txBox="1"/>
          <p:nvPr/>
        </p:nvSpPr>
        <p:spPr>
          <a:xfrm>
            <a:off x="5434885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Portfolio’s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2D1-0190-4C43-7A83-3CDC17213791}"/>
              </a:ext>
            </a:extLst>
          </p:cNvPr>
          <p:cNvSpPr txBox="1"/>
          <p:nvPr/>
        </p:nvSpPr>
        <p:spPr>
          <a:xfrm>
            <a:off x="2116429" y="98342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  <a:endParaRPr lang="en-US" sz="1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AF3F5-F3C7-E5B7-A3A7-AB1EF386A306}"/>
              </a:ext>
            </a:extLst>
          </p:cNvPr>
          <p:cNvSpPr txBox="1"/>
          <p:nvPr/>
        </p:nvSpPr>
        <p:spPr>
          <a:xfrm>
            <a:off x="3773511" y="98342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 err="1">
                <a:solidFill>
                  <a:srgbClr val="F6AF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ClubLeden</a:t>
            </a:r>
            <a:endParaRPr lang="en-US" sz="1900" dirty="0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8D327F2-AAE0-B917-0479-1F8B440AE91A}"/>
              </a:ext>
            </a:extLst>
          </p:cNvPr>
          <p:cNvSpPr/>
          <p:nvPr/>
        </p:nvSpPr>
        <p:spPr>
          <a:xfrm>
            <a:off x="3334461" y="255157"/>
            <a:ext cx="403538" cy="103761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31460-7E32-D7EF-8A6A-CB1971F7B109}"/>
              </a:ext>
            </a:extLst>
          </p:cNvPr>
          <p:cNvSpPr txBox="1"/>
          <p:nvPr/>
        </p:nvSpPr>
        <p:spPr>
          <a:xfrm>
            <a:off x="2116429" y="830750"/>
            <a:ext cx="1408091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pPr algn="ctr"/>
            <a:r>
              <a:rPr lang="en-US" sz="1900" dirty="0" err="1">
                <a:solidFill>
                  <a:srgbClr val="C682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Landkaarten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7B5D0-E6D9-4FCC-719B-443CD2BA5EC5}"/>
              </a:ext>
            </a:extLst>
          </p:cNvPr>
          <p:cNvSpPr txBox="1"/>
          <p:nvPr/>
        </p:nvSpPr>
        <p:spPr>
          <a:xfrm>
            <a:off x="5434885" y="835189"/>
            <a:ext cx="1412383" cy="38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00A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Foto’s</a:t>
            </a:r>
            <a:endParaRPr lang="en-US" sz="19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BBECEFD-B279-5DCF-64A9-4F360581C497}"/>
              </a:ext>
            </a:extLst>
          </p:cNvPr>
          <p:cNvSpPr/>
          <p:nvPr/>
        </p:nvSpPr>
        <p:spPr>
          <a:xfrm>
            <a:off x="6075608" y="483064"/>
            <a:ext cx="130936" cy="410484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CA59465-98A7-BE75-2CA5-5680A633DBD9}"/>
              </a:ext>
            </a:extLst>
          </p:cNvPr>
          <p:cNvSpPr/>
          <p:nvPr/>
        </p:nvSpPr>
        <p:spPr>
          <a:xfrm>
            <a:off x="2790943" y="490009"/>
            <a:ext cx="130936" cy="410485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9FF54F-CA41-6AB8-C0EA-86C34C044BBF}"/>
              </a:ext>
            </a:extLst>
          </p:cNvPr>
          <p:cNvSpPr/>
          <p:nvPr/>
        </p:nvSpPr>
        <p:spPr>
          <a:xfrm>
            <a:off x="5185894" y="261098"/>
            <a:ext cx="339696" cy="9782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1AF9ACA3-5FF5-2836-53AD-04002EE6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00" y="1747347"/>
            <a:ext cx="1507642" cy="300867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806880-D627-8C60-8E09-130A6F9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1" y="1745691"/>
            <a:ext cx="1507642" cy="3008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D202C0-A8D2-A5C2-6AA3-00A2CEAE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722" y="1745691"/>
            <a:ext cx="1507643" cy="30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BE3D-C25C-F680-D600-32E7B99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70666-1CB6-5E62-E7D3-1A97E882B900}"/>
              </a:ext>
            </a:extLst>
          </p:cNvPr>
          <p:cNvGrpSpPr/>
          <p:nvPr/>
        </p:nvGrpSpPr>
        <p:grpSpPr>
          <a:xfrm>
            <a:off x="6781441" y="1048879"/>
            <a:ext cx="2316815" cy="4068403"/>
            <a:chOff x="5181600" y="1441166"/>
            <a:chExt cx="1989983" cy="3521475"/>
          </a:xfrm>
        </p:grpSpPr>
        <p:pic>
          <p:nvPicPr>
            <p:cNvPr id="20" name="Picture 19" descr="A screen shot of a phone&#10;&#10;AI-generated content may be incorrect.">
              <a:extLst>
                <a:ext uri="{FF2B5EF4-FFF2-40B4-BE49-F238E27FC236}">
                  <a16:creationId xmlns:a16="http://schemas.microsoft.com/office/drawing/2014/main" id="{2325B1DE-EA9C-E1F2-A444-28D3DEC6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9" b="5535"/>
            <a:stretch>
              <a:fillRect/>
            </a:stretch>
          </p:blipFill>
          <p:spPr>
            <a:xfrm>
              <a:off x="5181600" y="1441166"/>
              <a:ext cx="1989983" cy="33164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D28014-71BE-B1D5-CCB2-0904A1C18D81}"/>
                </a:ext>
              </a:extLst>
            </p:cNvPr>
            <p:cNvSpPr txBox="1"/>
            <p:nvPr/>
          </p:nvSpPr>
          <p:spPr>
            <a:xfrm>
              <a:off x="5507303" y="4762840"/>
              <a:ext cx="1338592" cy="199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Inzoomen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Fotografiska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NY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C14B8-6917-B23D-2BCD-E7AA7BB1356F}"/>
              </a:ext>
            </a:extLst>
          </p:cNvPr>
          <p:cNvGrpSpPr/>
          <p:nvPr/>
        </p:nvGrpSpPr>
        <p:grpSpPr>
          <a:xfrm>
            <a:off x="83722" y="1027415"/>
            <a:ext cx="4320036" cy="4091382"/>
            <a:chOff x="740545" y="929174"/>
            <a:chExt cx="4320036" cy="4091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048FB-09D1-58AE-3976-F23DDD03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 t="5306" r="1813" b="39862"/>
            <a:stretch>
              <a:fillRect/>
            </a:stretch>
          </p:blipFill>
          <p:spPr>
            <a:xfrm>
              <a:off x="740545" y="929174"/>
              <a:ext cx="4320035" cy="3816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FA6C0C-35D7-5446-654C-E28E06008508}"/>
                </a:ext>
              </a:extLst>
            </p:cNvPr>
            <p:cNvSpPr txBox="1"/>
            <p:nvPr/>
          </p:nvSpPr>
          <p:spPr>
            <a:xfrm>
              <a:off x="740547" y="4789724"/>
              <a:ext cx="4320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Clubs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rond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Eindhoven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E5AFD0-FD9C-66C1-A741-86E3E3A6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59" y="65310"/>
            <a:ext cx="3173085" cy="70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F66E9F-60A0-0CA0-B0B8-8784BBD8CA44}"/>
              </a:ext>
            </a:extLst>
          </p:cNvPr>
          <p:cNvSpPr/>
          <p:nvPr/>
        </p:nvSpPr>
        <p:spPr>
          <a:xfrm>
            <a:off x="5803615" y="26823"/>
            <a:ext cx="1245326" cy="857349"/>
          </a:xfrm>
          <a:prstGeom prst="ellipse">
            <a:avLst/>
          </a:prstGeom>
          <a:noFill/>
          <a:ln w="28575">
            <a:solidFill>
              <a:srgbClr val="BF7DC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160AE-8921-5365-54F7-74D3F138D570}"/>
              </a:ext>
            </a:extLst>
          </p:cNvPr>
          <p:cNvGrpSpPr/>
          <p:nvPr/>
        </p:nvGrpSpPr>
        <p:grpSpPr>
          <a:xfrm>
            <a:off x="4702891" y="1027416"/>
            <a:ext cx="1910518" cy="4089261"/>
            <a:chOff x="4702891" y="1027416"/>
            <a:chExt cx="1910518" cy="408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39C26-375E-30E6-5DA8-5CE5E120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 r="1043" b="-1"/>
            <a:stretch>
              <a:fillRect/>
            </a:stretch>
          </p:blipFill>
          <p:spPr>
            <a:xfrm>
              <a:off x="4702891" y="1027416"/>
              <a:ext cx="1910518" cy="3860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9C9E9-8A63-D380-5A8F-8A971360D839}"/>
                </a:ext>
              </a:extLst>
            </p:cNvPr>
            <p:cNvSpPr txBox="1"/>
            <p:nvPr/>
          </p:nvSpPr>
          <p:spPr>
            <a:xfrm>
              <a:off x="5076100" y="4885844"/>
              <a:ext cx="116410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Musea in Manhattan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9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73E1-A231-5BF0-3C8D-F2089317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B0CDC6-9C0B-D8F5-B8C9-8BF8F04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t="5528" r="-3006" b="3683"/>
          <a:stretch>
            <a:fillRect/>
          </a:stretch>
        </p:blipFill>
        <p:spPr>
          <a:xfrm>
            <a:off x="205388" y="506689"/>
            <a:ext cx="2181430" cy="4296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1C1E0-9CDF-D20E-B588-309D2176CFC2}"/>
              </a:ext>
            </a:extLst>
          </p:cNvPr>
          <p:cNvSpPr txBox="1"/>
          <p:nvPr/>
        </p:nvSpPr>
        <p:spPr>
          <a:xfrm>
            <a:off x="8519" y="4756361"/>
            <a:ext cx="2378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Clubleden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van club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fgDeGender</a:t>
            </a:r>
            <a:endParaRPr lang="en-N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ijdelijke aanduiding voor inhoud 8">
            <a:extLst>
              <a:ext uri="{FF2B5EF4-FFF2-40B4-BE49-F238E27FC236}">
                <a16:creationId xmlns:a16="http://schemas.microsoft.com/office/drawing/2014/main" id="{575B44CA-7689-1D4E-8DFE-A30A35D95F32}"/>
              </a:ext>
            </a:extLst>
          </p:cNvPr>
          <p:cNvSpPr txBox="1">
            <a:spLocks/>
          </p:cNvSpPr>
          <p:nvPr/>
        </p:nvSpPr>
        <p:spPr bwMode="auto">
          <a:xfrm>
            <a:off x="2594317" y="1580706"/>
            <a:ext cx="4045274" cy="796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>
                <a:latin typeface="Calibri"/>
                <a:cs typeface="Calibri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Calibri"/>
                <a:cs typeface="Calibri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>
                <a:latin typeface="Calibri"/>
                <a:cs typeface="Calibri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Calibri"/>
                <a:cs typeface="Calibri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latin typeface="Calibri"/>
                <a:cs typeface="Calibri"/>
              </a:defRPr>
            </a:lvl5pPr>
            <a:lvl6pPr marL="1645920" indent="-182880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>
                <a:latin typeface="+mn-lt"/>
                <a:cs typeface="+mn-cs"/>
              </a:defRPr>
            </a:lvl6pPr>
            <a:lvl7pPr marL="1920240" indent="-18288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baseline="0">
                <a:latin typeface="+mn-lt"/>
                <a:cs typeface="+mn-cs"/>
              </a:defRPr>
            </a:lvl7pPr>
            <a:lvl8pPr marL="2103120" indent="-182880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>
                <a:latin typeface="+mn-lt"/>
                <a:cs typeface="+mn-cs"/>
              </a:defRPr>
            </a:lvl8pPr>
            <a:lvl9pPr marL="2377440" indent="-182880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cap="all" baseline="0">
                <a:latin typeface="+mn-lt"/>
                <a:cs typeface="+mn-cs"/>
              </a:defRPr>
            </a:lvl9pPr>
          </a:lstStyle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Een fotograaf kan maximaal 2 expertises opgeven</a:t>
            </a:r>
          </a:p>
          <a:p>
            <a:pPr marL="222250" indent="-158750">
              <a:spcBef>
                <a:spcPts val="1000"/>
              </a:spcBef>
            </a:pPr>
            <a:r>
              <a:rPr lang="nl-NL" sz="1200" dirty="0">
                <a:solidFill>
                  <a:srgbClr val="00B0F0"/>
                </a:solidFill>
              </a:rPr>
              <a:t>Je kunt fotografen zoeken op basis van expertise (“maatjes”).</a:t>
            </a:r>
            <a:br>
              <a:rPr lang="nl-NL" sz="1200" dirty="0">
                <a:solidFill>
                  <a:srgbClr val="00B0F0"/>
                </a:solidFill>
              </a:rPr>
            </a:br>
            <a:r>
              <a:rPr lang="nl-NL" sz="1200" dirty="0">
                <a:solidFill>
                  <a:srgbClr val="00B0F0"/>
                </a:solidFill>
              </a:rPr>
              <a:t>De app zoekt over clubgrenzen heen.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53E2AC-88C2-CED7-D3B9-4746BD39C702}"/>
              </a:ext>
            </a:extLst>
          </p:cNvPr>
          <p:cNvGrpSpPr/>
          <p:nvPr/>
        </p:nvGrpSpPr>
        <p:grpSpPr>
          <a:xfrm>
            <a:off x="2142076" y="2751578"/>
            <a:ext cx="4737600" cy="2410555"/>
            <a:chOff x="2203200" y="2462400"/>
            <a:chExt cx="4737600" cy="2410555"/>
          </a:xfrm>
        </p:grpSpPr>
        <p:pic>
          <p:nvPicPr>
            <p:cNvPr id="24" name="Picture 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BC6ADFE-80CD-C80F-5F48-87DD72F5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" t="8093" r="2788" b="-4805"/>
            <a:stretch>
              <a:fillRect/>
            </a:stretch>
          </p:blipFill>
          <p:spPr>
            <a:xfrm>
              <a:off x="2203200" y="2462400"/>
              <a:ext cx="4737600" cy="24105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D16F9F-74F3-2AF3-7110-AD38C31D5065}"/>
                </a:ext>
              </a:extLst>
            </p:cNvPr>
            <p:cNvSpPr txBox="1"/>
            <p:nvPr/>
          </p:nvSpPr>
          <p:spPr>
            <a:xfrm>
              <a:off x="2414841" y="4466065"/>
              <a:ext cx="43423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Op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expertises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zoeken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in de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Webversie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(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nog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niet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helemaal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af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NL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23D20-6921-F9A5-165F-E1F2F275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501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27662-DAAC-842A-3954-01935199ADB1}"/>
              </a:ext>
            </a:extLst>
          </p:cNvPr>
          <p:cNvSpPr/>
          <p:nvPr/>
        </p:nvSpPr>
        <p:spPr>
          <a:xfrm>
            <a:off x="3962393" y="26824"/>
            <a:ext cx="1245326" cy="783772"/>
          </a:xfrm>
          <a:prstGeom prst="ellipse">
            <a:avLst/>
          </a:prstGeom>
          <a:noFill/>
          <a:ln w="28575">
            <a:solidFill>
              <a:srgbClr val="F6AF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FB6EB-8053-F9D4-7560-00DC94B49B5B}"/>
              </a:ext>
            </a:extLst>
          </p:cNvPr>
          <p:cNvGrpSpPr/>
          <p:nvPr/>
        </p:nvGrpSpPr>
        <p:grpSpPr>
          <a:xfrm>
            <a:off x="6810709" y="506689"/>
            <a:ext cx="2127903" cy="4480504"/>
            <a:chOff x="6790146" y="506689"/>
            <a:chExt cx="2201993" cy="448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B5F766-26C3-2225-6A21-92B0730FC476}"/>
                </a:ext>
              </a:extLst>
            </p:cNvPr>
            <p:cNvGrpSpPr/>
            <p:nvPr/>
          </p:nvGrpSpPr>
          <p:grpSpPr>
            <a:xfrm>
              <a:off x="6790146" y="506689"/>
              <a:ext cx="2201993" cy="4480504"/>
              <a:chOff x="6790146" y="506689"/>
              <a:chExt cx="2201993" cy="44805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630D9-852E-06EE-BE5F-FDD75C760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6" b="-606"/>
              <a:stretch>
                <a:fillRect/>
              </a:stretch>
            </p:blipFill>
            <p:spPr>
              <a:xfrm>
                <a:off x="6790146" y="506689"/>
                <a:ext cx="2201993" cy="42496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306C5-BE88-98DB-E376-B5FF3F89C799}"/>
                  </a:ext>
                </a:extLst>
              </p:cNvPr>
              <p:cNvSpPr txBox="1"/>
              <p:nvPr/>
            </p:nvSpPr>
            <p:spPr>
              <a:xfrm>
                <a:off x="6917283" y="4756361"/>
                <a:ext cx="19667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Zoeken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op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Portret</a:t>
                </a:r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75000"/>
                      </a:schemeClr>
                    </a:solidFill>
                  </a:rPr>
                  <a:t>specialisten</a:t>
                </a:r>
                <a:endParaRPr lang="en-NL" sz="9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59B49B4-1D17-12CC-2F2C-42B96A140614}"/>
                  </a:ext>
                </a:extLst>
              </p:cNvPr>
              <p:cNvSpPr/>
              <p:nvPr/>
            </p:nvSpPr>
            <p:spPr>
              <a:xfrm>
                <a:off x="7481832" y="1371647"/>
                <a:ext cx="362757" cy="137374"/>
              </a:xfrm>
              <a:prstGeom prst="ellipse">
                <a:avLst/>
              </a:prstGeom>
              <a:noFill/>
              <a:ln w="28575">
                <a:solidFill>
                  <a:srgbClr val="F6AF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1261A-09CF-5B26-151A-569EC969EAE9}"/>
                </a:ext>
              </a:extLst>
            </p:cNvPr>
            <p:cNvSpPr/>
            <p:nvPr/>
          </p:nvSpPr>
          <p:spPr>
            <a:xfrm>
              <a:off x="7637416" y="2995317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E17446-95B8-20DD-B340-69E0581ABE87}"/>
                </a:ext>
              </a:extLst>
            </p:cNvPr>
            <p:cNvSpPr/>
            <p:nvPr/>
          </p:nvSpPr>
          <p:spPr>
            <a:xfrm>
              <a:off x="7194137" y="4052193"/>
              <a:ext cx="362757" cy="137374"/>
            </a:xfrm>
            <a:prstGeom prst="ellipse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0997EA-BDED-0C1A-CD82-5A90DEA19751}"/>
                </a:ext>
              </a:extLst>
            </p:cNvPr>
            <p:cNvSpPr/>
            <p:nvPr/>
          </p:nvSpPr>
          <p:spPr>
            <a:xfrm>
              <a:off x="7008499" y="4232066"/>
              <a:ext cx="628917" cy="327055"/>
            </a:xfrm>
            <a:prstGeom prst="roundRect">
              <a:avLst/>
            </a:prstGeom>
            <a:noFill/>
            <a:ln w="28575">
              <a:solidFill>
                <a:srgbClr val="F6AF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55C1-7279-42D8-782C-07CA225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93BD1-6843-D128-2E7A-AE67AAD8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81" y="2477744"/>
            <a:ext cx="3606201" cy="236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79D46-6249-206A-E1F6-DB581124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93" y="65310"/>
            <a:ext cx="3173085" cy="706801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4FAB87-C0BE-0F5B-8DB7-185BAE86FCFD}"/>
              </a:ext>
            </a:extLst>
          </p:cNvPr>
          <p:cNvSpPr/>
          <p:nvPr/>
        </p:nvSpPr>
        <p:spPr>
          <a:xfrm>
            <a:off x="7937311" y="1066"/>
            <a:ext cx="1245326" cy="783772"/>
          </a:xfrm>
          <a:prstGeom prst="ellipse">
            <a:avLst/>
          </a:prstGeom>
          <a:noFill/>
          <a:ln w="28575">
            <a:solidFill>
              <a:srgbClr val="00A1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on a motorcycle&#10;&#10;AI-generated content may be incorrect.">
            <a:extLst>
              <a:ext uri="{FF2B5EF4-FFF2-40B4-BE49-F238E27FC236}">
                <a16:creationId xmlns:a16="http://schemas.microsoft.com/office/drawing/2014/main" id="{0EE331EE-84B0-C551-A444-06B3492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" y="1424711"/>
            <a:ext cx="1688869" cy="337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86BC13-7F22-BA6C-B0C7-B7379105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676" y="1256714"/>
            <a:ext cx="3983324" cy="3821476"/>
          </a:xfrm>
          <a:prstGeom prst="rect">
            <a:avLst/>
          </a:prstGeom>
        </p:spPr>
      </p:pic>
      <p:pic>
        <p:nvPicPr>
          <p:cNvPr id="13" name="Picture 12" descr="A large building with arched doors&#10;&#10;AI-generated content may be incorrect.">
            <a:extLst>
              <a:ext uri="{FF2B5EF4-FFF2-40B4-BE49-F238E27FC236}">
                <a16:creationId xmlns:a16="http://schemas.microsoft.com/office/drawing/2014/main" id="{5DEF86DC-586A-33A6-080C-9AFBD68F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86" y="810596"/>
            <a:ext cx="3138990" cy="15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B4599-82D4-55D7-2C4A-989D04C8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D81E-D121-B967-C49E-D04816D5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2721183" y="1260565"/>
            <a:ext cx="3701634" cy="2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01D6C-94A7-47AB-1BDB-6ED0AA45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2432B-7F02-92C8-89AB-615BC5EE6C7A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Verschillen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rgbClr val="50E6AD"/>
                </a:solidFill>
              </a:rPr>
              <a:t>Web </a:t>
            </a:r>
            <a:r>
              <a:rPr lang="en-US" dirty="0" err="1"/>
              <a:t>versies</a:t>
            </a:r>
            <a:endParaRPr lang="en-NL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F317DE-BE07-2C58-2B4D-3C8DDCBBAFB2}"/>
              </a:ext>
            </a:extLst>
          </p:cNvPr>
          <p:cNvGrpSpPr/>
          <p:nvPr/>
        </p:nvGrpSpPr>
        <p:grpSpPr>
          <a:xfrm>
            <a:off x="262498" y="845003"/>
            <a:ext cx="3921971" cy="4134504"/>
            <a:chOff x="303646" y="575255"/>
            <a:chExt cx="4357745" cy="4593893"/>
          </a:xfrm>
        </p:grpSpPr>
        <p:pic>
          <p:nvPicPr>
            <p:cNvPr id="24" name="Picture 2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35CDD535-643A-DF23-B52B-3B95F6D5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6" y="575255"/>
              <a:ext cx="2178872" cy="42806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A4D898-FA7B-2D78-98ED-17A8CE5E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2519" y="575255"/>
              <a:ext cx="2178872" cy="42806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0CCC1-44D9-A498-393D-4CA910ED68D1}"/>
                </a:ext>
              </a:extLst>
            </p:cNvPr>
            <p:cNvSpPr txBox="1"/>
            <p:nvPr/>
          </p:nvSpPr>
          <p:spPr>
            <a:xfrm>
              <a:off x="1572121" y="4912668"/>
              <a:ext cx="1823140" cy="25648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iPhone app (op iPhone 16e)</a:t>
              </a:r>
              <a:endParaRPr lang="en-NL" sz="9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F462E0-AC45-90BC-799A-D2EF44BE8AB3}"/>
              </a:ext>
            </a:extLst>
          </p:cNvPr>
          <p:cNvGrpSpPr/>
          <p:nvPr/>
        </p:nvGrpSpPr>
        <p:grpSpPr>
          <a:xfrm>
            <a:off x="4898664" y="845003"/>
            <a:ext cx="3921969" cy="4134504"/>
            <a:chOff x="4661392" y="575255"/>
            <a:chExt cx="4357744" cy="45938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A1A095-AC56-6C5A-A76E-AD7043B7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392" y="575255"/>
              <a:ext cx="2178872" cy="4280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2D481-326B-B729-D581-6F053112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264" y="575255"/>
              <a:ext cx="2178872" cy="4280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BFC93-7606-BAD7-385E-40D3EDA0D711}"/>
                </a:ext>
              </a:extLst>
            </p:cNvPr>
            <p:cNvSpPr txBox="1"/>
            <p:nvPr/>
          </p:nvSpPr>
          <p:spPr>
            <a:xfrm>
              <a:off x="5838516" y="4912668"/>
              <a:ext cx="1960038" cy="256480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Webversie</a:t>
              </a:r>
              <a:r>
                <a:rPr lang="en-US" sz="900" dirty="0"/>
                <a:t> (op iPhone 16e)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97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31640-5B16-3B52-3EBC-87720137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3C2AC0-DDCC-DEF4-AB76-E47BEB18CC22}"/>
              </a:ext>
            </a:extLst>
          </p:cNvPr>
          <p:cNvSpPr txBox="1"/>
          <p:nvPr/>
        </p:nvSpPr>
        <p:spPr>
          <a:xfrm>
            <a:off x="154675" y="113731"/>
            <a:ext cx="88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0E6AD"/>
                </a:solidFill>
              </a:rPr>
              <a:t>Webversie</a:t>
            </a:r>
            <a:r>
              <a:rPr lang="en-US" dirty="0"/>
              <a:t>: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schermen</a:t>
            </a:r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0801F-64EA-B9A3-AE3E-6AAC01FEE613}"/>
              </a:ext>
            </a:extLst>
          </p:cNvPr>
          <p:cNvGrpSpPr/>
          <p:nvPr/>
        </p:nvGrpSpPr>
        <p:grpSpPr>
          <a:xfrm>
            <a:off x="577402" y="1088088"/>
            <a:ext cx="3374784" cy="3315053"/>
            <a:chOff x="4898664" y="845003"/>
            <a:chExt cx="3921970" cy="38525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D5690-74BB-A17C-F2DD-43AF82EF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64" y="845003"/>
              <a:ext cx="1960985" cy="3852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FB0743-088C-1E3F-CD6A-E20FE44D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649" y="845003"/>
              <a:ext cx="1960985" cy="385255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99D146-0D8C-0C33-197D-16AEB735AC9B}"/>
              </a:ext>
            </a:extLst>
          </p:cNvPr>
          <p:cNvSpPr txBox="1"/>
          <p:nvPr/>
        </p:nvSpPr>
        <p:spPr>
          <a:xfrm>
            <a:off x="1382777" y="4961081"/>
            <a:ext cx="1764034" cy="230832"/>
          </a:xfrm>
          <a:prstGeom prst="rect">
            <a:avLst/>
          </a:prstGeom>
          <a:solidFill>
            <a:srgbClr val="73E6BA"/>
          </a:solidFill>
          <a:ln>
            <a:noFill/>
          </a:ln>
          <a:effectLst>
            <a:softEdge rad="67531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</a:t>
            </a:r>
            <a:r>
              <a:rPr lang="en-US" sz="900" dirty="0" err="1"/>
              <a:t>versie</a:t>
            </a:r>
            <a:r>
              <a:rPr lang="en-US" sz="900" dirty="0"/>
              <a:t> (op iPhone 16e)</a:t>
            </a:r>
            <a:endParaRPr lang="en-NL" sz="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8631B-3D6A-88CB-BF2D-37C7884B0098}"/>
              </a:ext>
            </a:extLst>
          </p:cNvPr>
          <p:cNvGrpSpPr/>
          <p:nvPr/>
        </p:nvGrpSpPr>
        <p:grpSpPr>
          <a:xfrm>
            <a:off x="4506507" y="347730"/>
            <a:ext cx="4239397" cy="4844183"/>
            <a:chOff x="164652" y="347730"/>
            <a:chExt cx="4239397" cy="4844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1A0DB3-2F81-65FE-9EEB-D2C7D42E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52" y="347730"/>
              <a:ext cx="4239397" cy="47957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34846D-AB82-F58E-4345-0542C6DF980D}"/>
                </a:ext>
              </a:extLst>
            </p:cNvPr>
            <p:cNvSpPr txBox="1"/>
            <p:nvPr/>
          </p:nvSpPr>
          <p:spPr>
            <a:xfrm>
              <a:off x="1210376" y="4961081"/>
              <a:ext cx="2147950" cy="230832"/>
            </a:xfrm>
            <a:prstGeom prst="rect">
              <a:avLst/>
            </a:prstGeom>
            <a:solidFill>
              <a:srgbClr val="73E6BA"/>
            </a:solidFill>
            <a:ln>
              <a:noFill/>
            </a:ln>
            <a:effectLst>
              <a:softEdge rad="67531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Web </a:t>
              </a:r>
              <a:r>
                <a:rPr lang="en-US" sz="900" dirty="0" err="1"/>
                <a:t>versie</a:t>
              </a:r>
              <a:r>
                <a:rPr lang="en-US" sz="900" dirty="0"/>
                <a:t> (op </a:t>
              </a:r>
              <a:r>
                <a:rPr lang="en-US" sz="900" dirty="0" err="1"/>
                <a:t>een</a:t>
              </a:r>
              <a:r>
                <a:rPr lang="en-US" sz="900" dirty="0"/>
                <a:t> laptop)</a:t>
              </a:r>
              <a:endParaRPr lang="en-N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91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4473</TotalTime>
  <Words>1459</Words>
  <Application>Microsoft Macintosh PowerPoint</Application>
  <PresentationFormat>On-screen Show (16:9)</PresentationFormat>
  <Paragraphs>247</Paragraphs>
  <Slides>29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Courier New</vt:lpstr>
      <vt:lpstr>Helvetica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Krusenann</dc:creator>
  <cp:lastModifiedBy>Peter van den Hamer</cp:lastModifiedBy>
  <cp:revision>283</cp:revision>
  <dcterms:created xsi:type="dcterms:W3CDTF">2019-12-06T15:20:23Z</dcterms:created>
  <dcterms:modified xsi:type="dcterms:W3CDTF">2026-02-03T14:21:36Z</dcterms:modified>
</cp:coreProperties>
</file>